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8" y="-7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smtClean="0"/>
              <a:t>Click to edit Master title style</a:t>
            </a:r>
          </a:p>
        </p:txBody>
      </p:sp>
      <p:sp>
        <p:nvSpPr>
          <p:cNvPr id="2048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2048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0485" name="Rectangle 5"/>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20486" name="Rectangle 6"/>
          <p:cNvSpPr>
            <a:spLocks noGrp="1" noChangeArrowheads="1"/>
          </p:cNvSpPr>
          <p:nvPr>
            <p:ph type="sldNum" sz="quarter" idx="4"/>
          </p:nvPr>
        </p:nvSpPr>
        <p:spPr/>
        <p:txBody>
          <a:bodyPr/>
          <a:lstStyle>
            <a:lvl1pPr>
              <a:defRPr/>
            </a:lvl1pPr>
          </a:lstStyle>
          <a:p>
            <a:fld id="{4FEE1452-5A41-4CB1-B586-2EFCCD64AFFF}" type="slidenum">
              <a:rPr lang="en-US" altLang="en-US">
                <a:solidFill>
                  <a:srgbClr val="FFFFFF"/>
                </a:solidFill>
              </a:rPr>
              <a:pPr/>
              <a:t>‹#›</a:t>
            </a:fld>
            <a:endParaRPr lang="en-US" altLang="en-US">
              <a:solidFill>
                <a:srgbClr val="FFFFFF"/>
              </a:solidFill>
            </a:endParaRPr>
          </a:p>
        </p:txBody>
      </p:sp>
      <p:sp>
        <p:nvSpPr>
          <p:cNvPr id="20487" name="Rectangle 7"/>
          <p:cNvSpPr>
            <a:spLocks noGrp="1" noChangeArrowheads="1"/>
          </p:cNvSpPr>
          <p:nvPr>
            <p:ph type="dt" sz="quarter" idx="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53621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C2812BD-B52E-4309-80F5-4D51314B39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1850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590D447-481A-4CFA-B5F6-B65DFF5B25F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79710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C41F670-1983-44E8-9E6A-8125603A236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4292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99C4C8F-782F-44AC-8E80-431AAA80917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2892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425F2CA-A6BD-40DB-B031-82962A3229B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3595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7029298-49C4-4778-B0E8-3DBF1A5165B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5470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CAB2F2D-7DEF-4636-8AD1-84FF41E9CAA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2782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A6820BB3-C7A4-420F-B706-C2D56F2947B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655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7BF7F73-1719-4497-96FF-4BD387EAFC6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9197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63B0E64-B87A-4E52-A991-2C7D6F5384B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2193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655F67D-F69B-4C5C-94C6-B2F1A0DE017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15462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pPr>
            <a:endParaRPr lang="en-US" altLang="en-US">
              <a:solidFill>
                <a:srgbClr val="FFFFFF"/>
              </a:solidFill>
            </a:endParaRPr>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pPr>
            <a:endParaRPr lang="en-US" altLang="en-US">
              <a:solidFill>
                <a:srgbClr val="FFFFFF"/>
              </a:solidFill>
            </a:endParaRPr>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pPr>
            <a:fld id="{9010883A-65E4-4CD7-94FE-4CA30D9323E8}"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4075049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Animal Science 2-Small Animal</a:t>
            </a:r>
          </a:p>
        </p:txBody>
      </p:sp>
      <p:sp>
        <p:nvSpPr>
          <p:cNvPr id="2051" name="Rectangle 3"/>
          <p:cNvSpPr>
            <a:spLocks noGrp="1" noChangeArrowheads="1"/>
          </p:cNvSpPr>
          <p:nvPr>
            <p:ph type="subTitle" idx="1"/>
          </p:nvPr>
        </p:nvSpPr>
        <p:spPr/>
        <p:txBody>
          <a:bodyPr/>
          <a:lstStyle/>
          <a:p>
            <a:r>
              <a:rPr lang="en-US" altLang="en-US" dirty="0"/>
              <a:t>Unit </a:t>
            </a:r>
            <a:r>
              <a:rPr lang="en-US" altLang="en-US" dirty="0" smtClean="0"/>
              <a:t>D-Animal </a:t>
            </a:r>
            <a:r>
              <a:rPr lang="en-US" altLang="en-US" dirty="0"/>
              <a:t>Breeds and Basic Management</a:t>
            </a:r>
          </a:p>
        </p:txBody>
      </p:sp>
    </p:spTree>
    <p:extLst>
      <p:ext uri="{BB962C8B-B14F-4D97-AF65-F5344CB8AC3E}">
        <p14:creationId xmlns:p14="http://schemas.microsoft.com/office/powerpoint/2010/main" val="983173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Tetras</a:t>
            </a:r>
          </a:p>
        </p:txBody>
      </p:sp>
      <p:pic>
        <p:nvPicPr>
          <p:cNvPr id="31749" name="Picture 5" descr="neon-tetr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267325"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04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Catfish</a:t>
            </a:r>
          </a:p>
        </p:txBody>
      </p:sp>
      <p:sp>
        <p:nvSpPr>
          <p:cNvPr id="33795" name="Rectangle 3"/>
          <p:cNvSpPr>
            <a:spLocks noGrp="1" noChangeArrowheads="1"/>
          </p:cNvSpPr>
          <p:nvPr>
            <p:ph type="body" idx="1"/>
          </p:nvPr>
        </p:nvSpPr>
        <p:spPr/>
        <p:txBody>
          <a:bodyPr/>
          <a:lstStyle/>
          <a:p>
            <a:r>
              <a:rPr lang="en-US" altLang="en-US"/>
              <a:t>Grown as ornamentals including the upside-down catfish, glass catfish, and electric catfish</a:t>
            </a:r>
          </a:p>
          <a:p>
            <a:r>
              <a:rPr lang="en-US" altLang="en-US"/>
              <a:t>Prefer their water temperature to be 70-80˚ F</a:t>
            </a:r>
          </a:p>
        </p:txBody>
      </p:sp>
      <p:pic>
        <p:nvPicPr>
          <p:cNvPr id="33797" name="Picture 5" descr="650101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068763"/>
            <a:ext cx="4752975" cy="278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52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Chinese Algae Eater</a:t>
            </a:r>
          </a:p>
        </p:txBody>
      </p:sp>
      <p:sp>
        <p:nvSpPr>
          <p:cNvPr id="34819" name="Rectangle 3"/>
          <p:cNvSpPr>
            <a:spLocks noGrp="1" noChangeArrowheads="1"/>
          </p:cNvSpPr>
          <p:nvPr>
            <p:ph type="body" idx="1"/>
          </p:nvPr>
        </p:nvSpPr>
        <p:spPr/>
        <p:txBody>
          <a:bodyPr/>
          <a:lstStyle/>
          <a:p>
            <a:r>
              <a:rPr lang="en-US" altLang="en-US"/>
              <a:t>Soaking loach that grows up to 10” long when the aquarium size permits</a:t>
            </a:r>
          </a:p>
          <a:p>
            <a:r>
              <a:rPr lang="en-US" altLang="en-US"/>
              <a:t>Large, fleshy lips that can cling to vegetation, rocks or the sides of a glass aquarium</a:t>
            </a:r>
          </a:p>
          <a:p>
            <a:r>
              <a:rPr lang="en-US" altLang="en-US"/>
              <a:t>Good community fish and feed off algae</a:t>
            </a:r>
          </a:p>
          <a:p>
            <a:r>
              <a:rPr lang="en-US" altLang="en-US"/>
              <a:t>Prefer a water temperature of 70-80˚F</a:t>
            </a:r>
          </a:p>
        </p:txBody>
      </p:sp>
    </p:spTree>
    <p:extLst>
      <p:ext uri="{BB962C8B-B14F-4D97-AF65-F5344CB8AC3E}">
        <p14:creationId xmlns:p14="http://schemas.microsoft.com/office/powerpoint/2010/main" val="384041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Chinese Algae Eater</a:t>
            </a:r>
          </a:p>
        </p:txBody>
      </p:sp>
      <p:pic>
        <p:nvPicPr>
          <p:cNvPr id="38917" name="Picture 5" descr="algae-e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7162800" cy="372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38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Livebearing fish</a:t>
            </a:r>
          </a:p>
        </p:txBody>
      </p:sp>
      <p:sp>
        <p:nvSpPr>
          <p:cNvPr id="41987" name="Rectangle 3"/>
          <p:cNvSpPr>
            <a:spLocks noGrp="1" noChangeArrowheads="1"/>
          </p:cNvSpPr>
          <p:nvPr>
            <p:ph type="body" idx="1"/>
          </p:nvPr>
        </p:nvSpPr>
        <p:spPr/>
        <p:txBody>
          <a:bodyPr/>
          <a:lstStyle/>
          <a:p>
            <a:r>
              <a:rPr lang="en-US" altLang="en-US"/>
              <a:t>Give birth to live young</a:t>
            </a:r>
          </a:p>
          <a:p>
            <a:r>
              <a:rPr lang="en-US" altLang="en-US"/>
              <a:t>Live in shoals or groups of five or more</a:t>
            </a:r>
          </a:p>
          <a:p>
            <a:pPr lvl="1"/>
            <a:r>
              <a:rPr lang="en-US" altLang="en-US"/>
              <a:t>Guppies</a:t>
            </a:r>
          </a:p>
          <a:p>
            <a:pPr lvl="1"/>
            <a:r>
              <a:rPr lang="en-US" altLang="en-US"/>
              <a:t>Swordtails</a:t>
            </a:r>
          </a:p>
          <a:p>
            <a:pPr lvl="1"/>
            <a:r>
              <a:rPr lang="en-US" altLang="en-US"/>
              <a:t>Mollies</a:t>
            </a:r>
          </a:p>
          <a:p>
            <a:pPr lvl="1"/>
            <a:r>
              <a:rPr lang="en-US" altLang="en-US"/>
              <a:t>Platys</a:t>
            </a:r>
          </a:p>
        </p:txBody>
      </p:sp>
    </p:spTree>
    <p:extLst>
      <p:ext uri="{BB962C8B-B14F-4D97-AF65-F5344CB8AC3E}">
        <p14:creationId xmlns:p14="http://schemas.microsoft.com/office/powerpoint/2010/main" val="272850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Guppies</a:t>
            </a:r>
          </a:p>
        </p:txBody>
      </p:sp>
      <p:sp>
        <p:nvSpPr>
          <p:cNvPr id="43011" name="Rectangle 3"/>
          <p:cNvSpPr>
            <a:spLocks noGrp="1" noChangeArrowheads="1"/>
          </p:cNvSpPr>
          <p:nvPr>
            <p:ph type="body" idx="1"/>
          </p:nvPr>
        </p:nvSpPr>
        <p:spPr/>
        <p:txBody>
          <a:bodyPr/>
          <a:lstStyle/>
          <a:p>
            <a:r>
              <a:rPr lang="en-US" altLang="en-US"/>
              <a:t>Most popular</a:t>
            </a:r>
          </a:p>
          <a:p>
            <a:r>
              <a:rPr lang="en-US" altLang="en-US"/>
              <a:t>Varieties only differ in shapes of their fins and tails</a:t>
            </a:r>
          </a:p>
          <a:p>
            <a:r>
              <a:rPr lang="en-US" altLang="en-US"/>
              <a:t>Prefer water temperatures 68-75˚F</a:t>
            </a:r>
          </a:p>
          <a:p>
            <a:r>
              <a:rPr lang="en-US" altLang="en-US"/>
              <a:t>May average giving birth to 50 young, but adults may try to eat the young fry</a:t>
            </a:r>
          </a:p>
        </p:txBody>
      </p:sp>
    </p:spTree>
    <p:extLst>
      <p:ext uri="{BB962C8B-B14F-4D97-AF65-F5344CB8AC3E}">
        <p14:creationId xmlns:p14="http://schemas.microsoft.com/office/powerpoint/2010/main" val="1866144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Guppies</a:t>
            </a:r>
          </a:p>
        </p:txBody>
      </p:sp>
      <p:pic>
        <p:nvPicPr>
          <p:cNvPr id="44037" name="Picture 5" descr="55096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573405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86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Swordtails</a:t>
            </a:r>
          </a:p>
        </p:txBody>
      </p:sp>
      <p:sp>
        <p:nvSpPr>
          <p:cNvPr id="45059" name="Rectangle 3"/>
          <p:cNvSpPr>
            <a:spLocks noGrp="1" noChangeArrowheads="1"/>
          </p:cNvSpPr>
          <p:nvPr>
            <p:ph type="body" idx="1"/>
          </p:nvPr>
        </p:nvSpPr>
        <p:spPr>
          <a:xfrm>
            <a:off x="457200" y="1905000"/>
            <a:ext cx="4648200" cy="4114800"/>
          </a:xfrm>
        </p:spPr>
        <p:txBody>
          <a:bodyPr/>
          <a:lstStyle/>
          <a:p>
            <a:r>
              <a:rPr lang="en-US" altLang="en-US"/>
              <a:t>Known for its long sword-like caudal fin</a:t>
            </a:r>
          </a:p>
          <a:p>
            <a:r>
              <a:rPr lang="en-US" altLang="en-US"/>
              <a:t>Like environment similar to guppies</a:t>
            </a:r>
          </a:p>
          <a:p>
            <a:r>
              <a:rPr lang="en-US" altLang="en-US"/>
              <a:t>Average 3-4 ¾” long</a:t>
            </a:r>
          </a:p>
          <a:p>
            <a:r>
              <a:rPr lang="en-US" altLang="en-US"/>
              <a:t>Prefer water temperatures 68-70˚F</a:t>
            </a:r>
          </a:p>
        </p:txBody>
      </p:sp>
      <p:pic>
        <p:nvPicPr>
          <p:cNvPr id="45061" name="Picture 5" descr="Swordtail_TFS_AcFpF102_Swo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09800"/>
            <a:ext cx="4267200" cy="290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22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Mollies</a:t>
            </a:r>
          </a:p>
        </p:txBody>
      </p:sp>
      <p:sp>
        <p:nvSpPr>
          <p:cNvPr id="46083" name="Rectangle 3"/>
          <p:cNvSpPr>
            <a:spLocks noGrp="1" noChangeArrowheads="1"/>
          </p:cNvSpPr>
          <p:nvPr>
            <p:ph type="body" idx="1"/>
          </p:nvPr>
        </p:nvSpPr>
        <p:spPr/>
        <p:txBody>
          <a:bodyPr/>
          <a:lstStyle/>
          <a:p>
            <a:r>
              <a:rPr lang="en-US" altLang="en-US"/>
              <a:t>Most species are black and differ only in the size of their fins</a:t>
            </a:r>
          </a:p>
          <a:p>
            <a:r>
              <a:rPr lang="en-US" altLang="en-US"/>
              <a:t>Prefer water temperatures 72-82˚F</a:t>
            </a:r>
          </a:p>
          <a:p>
            <a:r>
              <a:rPr lang="en-US" altLang="en-US"/>
              <a:t>Dwell in large groups or schools</a:t>
            </a:r>
          </a:p>
          <a:p>
            <a:r>
              <a:rPr lang="en-US" altLang="en-US"/>
              <a:t>Have problems with large fins (may grow so large that swimming is difficult)</a:t>
            </a:r>
          </a:p>
        </p:txBody>
      </p:sp>
    </p:spTree>
    <p:extLst>
      <p:ext uri="{BB962C8B-B14F-4D97-AF65-F5344CB8AC3E}">
        <p14:creationId xmlns:p14="http://schemas.microsoft.com/office/powerpoint/2010/main" val="274744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Mollies</a:t>
            </a:r>
          </a:p>
        </p:txBody>
      </p:sp>
      <p:pic>
        <p:nvPicPr>
          <p:cNvPr id="47108" name="Picture 4" descr="PICT6932a_filter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6200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ctrTitle"/>
          </p:nvPr>
        </p:nvSpPr>
        <p:spPr/>
        <p:txBody>
          <a:bodyPr/>
          <a:lstStyle/>
          <a:p>
            <a:r>
              <a:rPr lang="en-US" altLang="en-US"/>
              <a:t>Essential Standard 10.00</a:t>
            </a:r>
          </a:p>
        </p:txBody>
      </p:sp>
      <p:sp>
        <p:nvSpPr>
          <p:cNvPr id="35845" name="Rectangle 5"/>
          <p:cNvSpPr>
            <a:spLocks noGrp="1" noChangeArrowheads="1"/>
          </p:cNvSpPr>
          <p:nvPr>
            <p:ph type="subTitle" idx="1"/>
          </p:nvPr>
        </p:nvSpPr>
        <p:spPr/>
        <p:txBody>
          <a:bodyPr/>
          <a:lstStyle/>
          <a:p>
            <a:r>
              <a:rPr lang="en-US" altLang="en-US"/>
              <a:t>Select the best fish, amphibian, and reptile for a given use.</a:t>
            </a:r>
          </a:p>
        </p:txBody>
      </p:sp>
    </p:spTree>
    <p:extLst>
      <p:ext uri="{BB962C8B-B14F-4D97-AF65-F5344CB8AC3E}">
        <p14:creationId xmlns:p14="http://schemas.microsoft.com/office/powerpoint/2010/main" val="248473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Platys</a:t>
            </a:r>
          </a:p>
        </p:txBody>
      </p:sp>
      <p:sp>
        <p:nvSpPr>
          <p:cNvPr id="48131" name="Rectangle 3"/>
          <p:cNvSpPr>
            <a:spLocks noGrp="1" noChangeArrowheads="1"/>
          </p:cNvSpPr>
          <p:nvPr>
            <p:ph type="body" idx="1"/>
          </p:nvPr>
        </p:nvSpPr>
        <p:spPr/>
        <p:txBody>
          <a:bodyPr/>
          <a:lstStyle/>
          <a:p>
            <a:r>
              <a:rPr lang="en-US" altLang="en-US"/>
              <a:t>Very popular</a:t>
            </a:r>
          </a:p>
          <a:p>
            <a:r>
              <a:rPr lang="en-US" altLang="en-US"/>
              <a:t>Average only 2 ½” in length</a:t>
            </a:r>
          </a:p>
          <a:p>
            <a:r>
              <a:rPr lang="en-US" altLang="en-US"/>
              <a:t>Prefer water temperature 68-77˚F</a:t>
            </a:r>
          </a:p>
        </p:txBody>
      </p:sp>
      <p:pic>
        <p:nvPicPr>
          <p:cNvPr id="48133" name="Picture 5" descr="platy-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681413"/>
            <a:ext cx="4724400" cy="317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7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Saltwater Breeds</a:t>
            </a:r>
          </a:p>
        </p:txBody>
      </p:sp>
      <p:sp>
        <p:nvSpPr>
          <p:cNvPr id="49155" name="Rectangle 3"/>
          <p:cNvSpPr>
            <a:spLocks noGrp="1" noChangeArrowheads="1"/>
          </p:cNvSpPr>
          <p:nvPr>
            <p:ph type="body" idx="1"/>
          </p:nvPr>
        </p:nvSpPr>
        <p:spPr>
          <a:xfrm>
            <a:off x="457200" y="1905000"/>
            <a:ext cx="8229600" cy="4572000"/>
          </a:xfrm>
        </p:spPr>
        <p:txBody>
          <a:bodyPr/>
          <a:lstStyle/>
          <a:p>
            <a:pPr>
              <a:lnSpc>
                <a:spcPct val="90000"/>
              </a:lnSpc>
            </a:pPr>
            <a:r>
              <a:rPr lang="en-US" altLang="en-US"/>
              <a:t>Live in saltwater and require the addition of sodium chloride (salt) to create a marine environment</a:t>
            </a:r>
          </a:p>
          <a:p>
            <a:pPr>
              <a:lnSpc>
                <a:spcPct val="90000"/>
              </a:lnSpc>
            </a:pPr>
            <a:r>
              <a:rPr lang="en-US" altLang="en-US"/>
              <a:t>Most of these ornamental fish lay eggs	</a:t>
            </a:r>
          </a:p>
          <a:p>
            <a:pPr lvl="1">
              <a:lnSpc>
                <a:spcPct val="90000"/>
              </a:lnSpc>
            </a:pPr>
            <a:r>
              <a:rPr lang="en-US" altLang="en-US"/>
              <a:t>Angelfish</a:t>
            </a:r>
          </a:p>
          <a:p>
            <a:pPr lvl="1">
              <a:lnSpc>
                <a:spcPct val="90000"/>
              </a:lnSpc>
            </a:pPr>
            <a:r>
              <a:rPr lang="en-US" altLang="en-US"/>
              <a:t>Butterfly fish</a:t>
            </a:r>
          </a:p>
          <a:p>
            <a:pPr lvl="1">
              <a:lnSpc>
                <a:spcPct val="90000"/>
              </a:lnSpc>
            </a:pPr>
            <a:r>
              <a:rPr lang="en-US" altLang="en-US"/>
              <a:t>Brasslets</a:t>
            </a:r>
          </a:p>
          <a:p>
            <a:pPr lvl="1">
              <a:lnSpc>
                <a:spcPct val="90000"/>
              </a:lnSpc>
            </a:pPr>
            <a:r>
              <a:rPr lang="en-US" altLang="en-US"/>
              <a:t>Clown fish</a:t>
            </a:r>
          </a:p>
          <a:p>
            <a:pPr lvl="1">
              <a:lnSpc>
                <a:spcPct val="90000"/>
              </a:lnSpc>
            </a:pPr>
            <a:r>
              <a:rPr lang="en-US" altLang="en-US"/>
              <a:t>Sergeant Major</a:t>
            </a:r>
          </a:p>
        </p:txBody>
      </p:sp>
    </p:spTree>
    <p:extLst>
      <p:ext uri="{BB962C8B-B14F-4D97-AF65-F5344CB8AC3E}">
        <p14:creationId xmlns:p14="http://schemas.microsoft.com/office/powerpoint/2010/main" val="4042786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Angelfish</a:t>
            </a:r>
          </a:p>
        </p:txBody>
      </p:sp>
      <p:sp>
        <p:nvSpPr>
          <p:cNvPr id="50179" name="Rectangle 3"/>
          <p:cNvSpPr>
            <a:spLocks noGrp="1" noChangeArrowheads="1"/>
          </p:cNvSpPr>
          <p:nvPr>
            <p:ph type="body" idx="1"/>
          </p:nvPr>
        </p:nvSpPr>
        <p:spPr/>
        <p:txBody>
          <a:bodyPr/>
          <a:lstStyle/>
          <a:p>
            <a:r>
              <a:rPr lang="en-US" altLang="en-US"/>
              <a:t>Some can live in freshwater</a:t>
            </a:r>
          </a:p>
          <a:p>
            <a:r>
              <a:rPr lang="en-US" altLang="en-US"/>
              <a:t>Delicate in appearance, but are very hardy</a:t>
            </a:r>
          </a:p>
          <a:p>
            <a:r>
              <a:rPr lang="en-US" altLang="en-US"/>
              <a:t>Eggs are carried in the parent’s mouth and placed either in foliage or sand as part of the incubation process</a:t>
            </a:r>
          </a:p>
          <a:p>
            <a:r>
              <a:rPr lang="en-US" altLang="en-US"/>
              <a:t>Prefer water temperature of 77-86˚F</a:t>
            </a:r>
          </a:p>
        </p:txBody>
      </p:sp>
    </p:spTree>
    <p:extLst>
      <p:ext uri="{BB962C8B-B14F-4D97-AF65-F5344CB8AC3E}">
        <p14:creationId xmlns:p14="http://schemas.microsoft.com/office/powerpoint/2010/main" val="93148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Angelfish</a:t>
            </a:r>
          </a:p>
        </p:txBody>
      </p:sp>
      <p:pic>
        <p:nvPicPr>
          <p:cNvPr id="51205" name="Picture 5" descr="queen_angel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52600"/>
            <a:ext cx="463232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767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Brasslets</a:t>
            </a:r>
          </a:p>
        </p:txBody>
      </p:sp>
      <p:sp>
        <p:nvSpPr>
          <p:cNvPr id="54275" name="Rectangle 3"/>
          <p:cNvSpPr>
            <a:spLocks noGrp="1" noChangeArrowheads="1"/>
          </p:cNvSpPr>
          <p:nvPr>
            <p:ph type="body" idx="1"/>
          </p:nvPr>
        </p:nvSpPr>
        <p:spPr>
          <a:xfrm>
            <a:off x="457200" y="1905000"/>
            <a:ext cx="8229600" cy="4572000"/>
          </a:xfrm>
        </p:spPr>
        <p:txBody>
          <a:bodyPr/>
          <a:lstStyle/>
          <a:p>
            <a:pPr>
              <a:lnSpc>
                <a:spcPct val="90000"/>
              </a:lnSpc>
            </a:pPr>
            <a:r>
              <a:rPr lang="en-US" altLang="en-US"/>
              <a:t>Small, popular, colorful fish for marine aquariums</a:t>
            </a:r>
          </a:p>
          <a:p>
            <a:pPr>
              <a:lnSpc>
                <a:spcPct val="90000"/>
              </a:lnSpc>
            </a:pPr>
            <a:r>
              <a:rPr lang="en-US" altLang="en-US"/>
              <a:t>Royal gamma is the suggested brasslet for beginner marine aquarists</a:t>
            </a:r>
          </a:p>
          <a:p>
            <a:pPr>
              <a:lnSpc>
                <a:spcPct val="90000"/>
              </a:lnSpc>
            </a:pPr>
            <a:r>
              <a:rPr lang="en-US" altLang="en-US"/>
              <a:t>Mix well with other species, but must be isolated from their own due to aggressive nature</a:t>
            </a:r>
          </a:p>
          <a:p>
            <a:pPr>
              <a:lnSpc>
                <a:spcPct val="90000"/>
              </a:lnSpc>
            </a:pPr>
            <a:r>
              <a:rPr lang="en-US" altLang="en-US"/>
              <a:t>Eat a diet of brine shrimp</a:t>
            </a:r>
          </a:p>
          <a:p>
            <a:pPr>
              <a:lnSpc>
                <a:spcPct val="90000"/>
              </a:lnSpc>
            </a:pPr>
            <a:r>
              <a:rPr lang="en-US" altLang="en-US"/>
              <a:t>Prefer water temperatures 79-82˚F</a:t>
            </a:r>
          </a:p>
        </p:txBody>
      </p:sp>
    </p:spTree>
    <p:extLst>
      <p:ext uri="{BB962C8B-B14F-4D97-AF65-F5344CB8AC3E}">
        <p14:creationId xmlns:p14="http://schemas.microsoft.com/office/powerpoint/2010/main" val="1430914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Clown Fish</a:t>
            </a:r>
          </a:p>
        </p:txBody>
      </p:sp>
      <p:sp>
        <p:nvSpPr>
          <p:cNvPr id="56323" name="Rectangle 3"/>
          <p:cNvSpPr>
            <a:spLocks noGrp="1" noChangeArrowheads="1"/>
          </p:cNvSpPr>
          <p:nvPr>
            <p:ph type="body" idx="1"/>
          </p:nvPr>
        </p:nvSpPr>
        <p:spPr/>
        <p:txBody>
          <a:bodyPr/>
          <a:lstStyle/>
          <a:p>
            <a:r>
              <a:rPr lang="en-US" altLang="en-US"/>
              <a:t>Orange in color with three white bands encircling the body</a:t>
            </a:r>
          </a:p>
          <a:p>
            <a:r>
              <a:rPr lang="en-US" altLang="en-US"/>
              <a:t>Each white band &amp; fins are edged in black</a:t>
            </a:r>
          </a:p>
          <a:p>
            <a:r>
              <a:rPr lang="en-US" altLang="en-US"/>
              <a:t>Known for their ability to live around the tentacles of the sea anemone in a mutually beneficial relationship known as symbiosis</a:t>
            </a:r>
          </a:p>
        </p:txBody>
      </p:sp>
    </p:spTree>
    <p:extLst>
      <p:ext uri="{BB962C8B-B14F-4D97-AF65-F5344CB8AC3E}">
        <p14:creationId xmlns:p14="http://schemas.microsoft.com/office/powerpoint/2010/main" val="3307815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Clown Fish</a:t>
            </a:r>
          </a:p>
        </p:txBody>
      </p:sp>
      <p:pic>
        <p:nvPicPr>
          <p:cNvPr id="57349" name="Picture 5" descr="clown-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6810375" cy="469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012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Sergeant Major</a:t>
            </a:r>
          </a:p>
        </p:txBody>
      </p:sp>
      <p:sp>
        <p:nvSpPr>
          <p:cNvPr id="58371" name="Rectangle 3"/>
          <p:cNvSpPr>
            <a:spLocks noGrp="1" noChangeArrowheads="1"/>
          </p:cNvSpPr>
          <p:nvPr>
            <p:ph type="body" idx="1"/>
          </p:nvPr>
        </p:nvSpPr>
        <p:spPr>
          <a:xfrm>
            <a:off x="457200" y="1905000"/>
            <a:ext cx="4114800" cy="4114800"/>
          </a:xfrm>
        </p:spPr>
        <p:txBody>
          <a:bodyPr/>
          <a:lstStyle/>
          <a:p>
            <a:r>
              <a:rPr lang="en-US" altLang="en-US"/>
              <a:t>Marine fish that grows to 7” in length</a:t>
            </a:r>
          </a:p>
          <a:p>
            <a:r>
              <a:rPr lang="en-US" altLang="en-US"/>
              <a:t>Silver-blue in color with a yellow tinge on its body and has seven vertical dark bands on each side.</a:t>
            </a:r>
          </a:p>
        </p:txBody>
      </p:sp>
      <p:pic>
        <p:nvPicPr>
          <p:cNvPr id="58373" name="Picture 5" descr="Abudefduf_vaigen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1200"/>
            <a:ext cx="4572000" cy="343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88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Breeds of Amphibians</a:t>
            </a:r>
          </a:p>
        </p:txBody>
      </p:sp>
      <p:sp>
        <p:nvSpPr>
          <p:cNvPr id="59395" name="Rectangle 3"/>
          <p:cNvSpPr>
            <a:spLocks noGrp="1" noChangeArrowheads="1"/>
          </p:cNvSpPr>
          <p:nvPr>
            <p:ph type="body" idx="1"/>
          </p:nvPr>
        </p:nvSpPr>
        <p:spPr/>
        <p:txBody>
          <a:bodyPr/>
          <a:lstStyle/>
          <a:p>
            <a:r>
              <a:rPr lang="en-US" altLang="en-US"/>
              <a:t>Newts</a:t>
            </a:r>
          </a:p>
          <a:p>
            <a:r>
              <a:rPr lang="en-US" altLang="en-US"/>
              <a:t>Salamanders</a:t>
            </a:r>
          </a:p>
          <a:p>
            <a:r>
              <a:rPr lang="en-US" altLang="en-US"/>
              <a:t>Frogs</a:t>
            </a:r>
          </a:p>
          <a:p>
            <a:r>
              <a:rPr lang="en-US" altLang="en-US"/>
              <a:t>Toads</a:t>
            </a:r>
          </a:p>
        </p:txBody>
      </p:sp>
    </p:spTree>
    <p:extLst>
      <p:ext uri="{BB962C8B-B14F-4D97-AF65-F5344CB8AC3E}">
        <p14:creationId xmlns:p14="http://schemas.microsoft.com/office/powerpoint/2010/main" val="1663413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Newts and Salamanders</a:t>
            </a:r>
          </a:p>
        </p:txBody>
      </p:sp>
      <p:sp>
        <p:nvSpPr>
          <p:cNvPr id="60419" name="Rectangle 3"/>
          <p:cNvSpPr>
            <a:spLocks noGrp="1" noChangeArrowheads="1"/>
          </p:cNvSpPr>
          <p:nvPr>
            <p:ph type="body" idx="1"/>
          </p:nvPr>
        </p:nvSpPr>
        <p:spPr/>
        <p:txBody>
          <a:bodyPr/>
          <a:lstStyle/>
          <a:p>
            <a:r>
              <a:rPr lang="en-US" altLang="en-US"/>
              <a:t>Range in size from a few inches to 5’ or more</a:t>
            </a:r>
          </a:p>
          <a:p>
            <a:r>
              <a:rPr lang="en-US" altLang="en-US"/>
              <a:t>Usually have four legs and long tails</a:t>
            </a:r>
          </a:p>
        </p:txBody>
      </p:sp>
      <p:pic>
        <p:nvPicPr>
          <p:cNvPr id="60421" name="Picture 5" descr="300159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78263"/>
            <a:ext cx="3352800" cy="2979737"/>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spotted-salama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771900"/>
            <a:ext cx="447675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71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Objective 10.01</a:t>
            </a:r>
          </a:p>
        </p:txBody>
      </p:sp>
      <p:sp>
        <p:nvSpPr>
          <p:cNvPr id="37891" name="Rectangle 3"/>
          <p:cNvSpPr>
            <a:spLocks noGrp="1" noChangeArrowheads="1"/>
          </p:cNvSpPr>
          <p:nvPr>
            <p:ph type="body" idx="1"/>
          </p:nvPr>
        </p:nvSpPr>
        <p:spPr/>
        <p:txBody>
          <a:bodyPr/>
          <a:lstStyle/>
          <a:p>
            <a:r>
              <a:rPr lang="en-US" altLang="en-US"/>
              <a:t>Discuss the major breeds of fish and types of amphibians and reptiles.</a:t>
            </a:r>
          </a:p>
        </p:txBody>
      </p:sp>
    </p:spTree>
    <p:extLst>
      <p:ext uri="{BB962C8B-B14F-4D97-AF65-F5344CB8AC3E}">
        <p14:creationId xmlns:p14="http://schemas.microsoft.com/office/powerpoint/2010/main" val="1397760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Frogs and Toads</a:t>
            </a:r>
          </a:p>
        </p:txBody>
      </p:sp>
      <p:sp>
        <p:nvSpPr>
          <p:cNvPr id="61443" name="Rectangle 3"/>
          <p:cNvSpPr>
            <a:spLocks noGrp="1" noChangeArrowheads="1"/>
          </p:cNvSpPr>
          <p:nvPr>
            <p:ph type="body" idx="1"/>
          </p:nvPr>
        </p:nvSpPr>
        <p:spPr/>
        <p:txBody>
          <a:bodyPr/>
          <a:lstStyle/>
          <a:p>
            <a:r>
              <a:rPr lang="en-US" altLang="en-US"/>
              <a:t>Differ in that frogs make a croaking noise, have slender, longer bodies, and moist skin while toads have a rough skin and dry appearance</a:t>
            </a:r>
          </a:p>
          <a:p>
            <a:r>
              <a:rPr lang="en-US" altLang="en-US"/>
              <a:t>True frogs include the American Bullfrog and may grow to 14” long</a:t>
            </a:r>
          </a:p>
        </p:txBody>
      </p:sp>
    </p:spTree>
    <p:extLst>
      <p:ext uri="{BB962C8B-B14F-4D97-AF65-F5344CB8AC3E}">
        <p14:creationId xmlns:p14="http://schemas.microsoft.com/office/powerpoint/2010/main" val="3508705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Frogs and Toads</a:t>
            </a:r>
          </a:p>
        </p:txBody>
      </p:sp>
      <p:sp>
        <p:nvSpPr>
          <p:cNvPr id="62467" name="Rectangle 3"/>
          <p:cNvSpPr>
            <a:spLocks noGrp="1" noChangeArrowheads="1"/>
          </p:cNvSpPr>
          <p:nvPr>
            <p:ph type="body" idx="1"/>
          </p:nvPr>
        </p:nvSpPr>
        <p:spPr/>
        <p:txBody>
          <a:bodyPr/>
          <a:lstStyle/>
          <a:p>
            <a:r>
              <a:rPr lang="en-US" altLang="en-US"/>
              <a:t>American Toad is the common toad in the eastern United States</a:t>
            </a:r>
          </a:p>
          <a:p>
            <a:r>
              <a:rPr lang="en-US" altLang="en-US"/>
              <a:t>Green Tree Frog is actually a yellow-green toad with a yellow stripe running from its lower jaw back along its sides</a:t>
            </a:r>
          </a:p>
        </p:txBody>
      </p:sp>
      <p:pic>
        <p:nvPicPr>
          <p:cNvPr id="62471" name="Picture 7" descr="cane_t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91038"/>
            <a:ext cx="2800350" cy="2366962"/>
          </a:xfrm>
          <a:prstGeom prst="rect">
            <a:avLst/>
          </a:prstGeom>
          <a:noFill/>
          <a:extLst>
            <a:ext uri="{909E8E84-426E-40DD-AFC4-6F175D3DCCD1}">
              <a14:hiddenFill xmlns:a14="http://schemas.microsoft.com/office/drawing/2010/main">
                <a:solidFill>
                  <a:srgbClr val="FFFFFF"/>
                </a:solidFill>
              </a14:hiddenFill>
            </a:ext>
          </a:extLst>
        </p:spPr>
      </p:pic>
      <p:pic>
        <p:nvPicPr>
          <p:cNvPr id="62473" name="Picture 9" descr="071030-leaf-fro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14850"/>
            <a:ext cx="31242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208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Species of Reptiles</a:t>
            </a:r>
          </a:p>
        </p:txBody>
      </p:sp>
      <p:sp>
        <p:nvSpPr>
          <p:cNvPr id="63491" name="Rectangle 3"/>
          <p:cNvSpPr>
            <a:spLocks noGrp="1" noChangeArrowheads="1"/>
          </p:cNvSpPr>
          <p:nvPr>
            <p:ph type="body" idx="1"/>
          </p:nvPr>
        </p:nvSpPr>
        <p:spPr/>
        <p:txBody>
          <a:bodyPr/>
          <a:lstStyle/>
          <a:p>
            <a:r>
              <a:rPr lang="en-US" altLang="en-US"/>
              <a:t>Boa constrictors</a:t>
            </a:r>
          </a:p>
          <a:p>
            <a:r>
              <a:rPr lang="en-US" altLang="en-US"/>
              <a:t>Garter snakes</a:t>
            </a:r>
          </a:p>
          <a:p>
            <a:r>
              <a:rPr lang="en-US" altLang="en-US"/>
              <a:t>Green anole</a:t>
            </a:r>
          </a:p>
          <a:p>
            <a:r>
              <a:rPr lang="en-US" altLang="en-US"/>
              <a:t>Skinks</a:t>
            </a:r>
          </a:p>
          <a:p>
            <a:r>
              <a:rPr lang="en-US" altLang="en-US"/>
              <a:t>Savannah Monitor</a:t>
            </a:r>
          </a:p>
          <a:p>
            <a:r>
              <a:rPr lang="en-US" altLang="en-US"/>
              <a:t>Chameleon</a:t>
            </a:r>
          </a:p>
        </p:txBody>
      </p:sp>
    </p:spTree>
    <p:extLst>
      <p:ext uri="{BB962C8B-B14F-4D97-AF65-F5344CB8AC3E}">
        <p14:creationId xmlns:p14="http://schemas.microsoft.com/office/powerpoint/2010/main" val="3967841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Boa Constrictors</a:t>
            </a:r>
          </a:p>
        </p:txBody>
      </p:sp>
      <p:sp>
        <p:nvSpPr>
          <p:cNvPr id="64515" name="Rectangle 3"/>
          <p:cNvSpPr>
            <a:spLocks noGrp="1" noChangeArrowheads="1"/>
          </p:cNvSpPr>
          <p:nvPr>
            <p:ph type="body" idx="1"/>
          </p:nvPr>
        </p:nvSpPr>
        <p:spPr>
          <a:xfrm>
            <a:off x="457200" y="1905000"/>
            <a:ext cx="4191000" cy="4114800"/>
          </a:xfrm>
        </p:spPr>
        <p:txBody>
          <a:bodyPr/>
          <a:lstStyle/>
          <a:p>
            <a:pPr>
              <a:lnSpc>
                <a:spcPct val="90000"/>
              </a:lnSpc>
            </a:pPr>
            <a:r>
              <a:rPr lang="en-US" altLang="en-US"/>
              <a:t>Popular pets because they adjust well to captivity and tame quickly</a:t>
            </a:r>
          </a:p>
          <a:p>
            <a:pPr>
              <a:lnSpc>
                <a:spcPct val="90000"/>
              </a:lnSpc>
            </a:pPr>
            <a:r>
              <a:rPr lang="en-US" altLang="en-US"/>
              <a:t>May grow 18’ long</a:t>
            </a:r>
          </a:p>
          <a:p>
            <a:pPr>
              <a:lnSpc>
                <a:spcPct val="90000"/>
              </a:lnSpc>
            </a:pPr>
            <a:r>
              <a:rPr lang="en-US" altLang="en-US"/>
              <a:t>Like to feed on small animals, birds, fish, and eggs</a:t>
            </a:r>
          </a:p>
        </p:txBody>
      </p:sp>
      <p:pic>
        <p:nvPicPr>
          <p:cNvPr id="64517" name="Picture 5" descr="Boa%20Constri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411480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286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Garter Snakes</a:t>
            </a:r>
          </a:p>
        </p:txBody>
      </p:sp>
      <p:sp>
        <p:nvSpPr>
          <p:cNvPr id="65539" name="Rectangle 3"/>
          <p:cNvSpPr>
            <a:spLocks noGrp="1" noChangeArrowheads="1"/>
          </p:cNvSpPr>
          <p:nvPr>
            <p:ph type="body" idx="1"/>
          </p:nvPr>
        </p:nvSpPr>
        <p:spPr>
          <a:xfrm>
            <a:off x="457200" y="1905000"/>
            <a:ext cx="4343400" cy="4114800"/>
          </a:xfrm>
        </p:spPr>
        <p:txBody>
          <a:bodyPr/>
          <a:lstStyle/>
          <a:p>
            <a:pPr>
              <a:lnSpc>
                <a:spcPct val="90000"/>
              </a:lnSpc>
            </a:pPr>
            <a:r>
              <a:rPr lang="en-US" altLang="en-US"/>
              <a:t>Adjust well in captivity and can be tamed</a:t>
            </a:r>
          </a:p>
          <a:p>
            <a:pPr>
              <a:lnSpc>
                <a:spcPct val="90000"/>
              </a:lnSpc>
            </a:pPr>
            <a:r>
              <a:rPr lang="en-US" altLang="en-US"/>
              <a:t>Easily recognized by stripes running the length of their body</a:t>
            </a:r>
          </a:p>
          <a:p>
            <a:pPr>
              <a:lnSpc>
                <a:spcPct val="90000"/>
              </a:lnSpc>
            </a:pPr>
            <a:r>
              <a:rPr lang="en-US" altLang="en-US"/>
              <a:t>May reach 2-3’ in length</a:t>
            </a:r>
          </a:p>
        </p:txBody>
      </p:sp>
      <p:pic>
        <p:nvPicPr>
          <p:cNvPr id="65541" name="Picture 5" descr="GarterSn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05000"/>
            <a:ext cx="401955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188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Green Anole</a:t>
            </a:r>
          </a:p>
        </p:txBody>
      </p:sp>
      <p:sp>
        <p:nvSpPr>
          <p:cNvPr id="66563" name="Rectangle 3"/>
          <p:cNvSpPr>
            <a:spLocks noGrp="1" noChangeArrowheads="1"/>
          </p:cNvSpPr>
          <p:nvPr>
            <p:ph type="body" idx="1"/>
          </p:nvPr>
        </p:nvSpPr>
        <p:spPr>
          <a:xfrm>
            <a:off x="457200" y="1905000"/>
            <a:ext cx="4495800" cy="4114800"/>
          </a:xfrm>
        </p:spPr>
        <p:txBody>
          <a:bodyPr/>
          <a:lstStyle/>
          <a:p>
            <a:r>
              <a:rPr lang="en-US" altLang="en-US" sz="2800"/>
              <a:t>An iguana that is often found in pet stores</a:t>
            </a:r>
          </a:p>
          <a:p>
            <a:r>
              <a:rPr lang="en-US" altLang="en-US" sz="2800"/>
              <a:t>Reaches a length of 8” and feeds on insects</a:t>
            </a:r>
          </a:p>
          <a:p>
            <a:r>
              <a:rPr lang="en-US" altLang="en-US" sz="2800"/>
              <a:t>Changes color from various shades of gray to brown</a:t>
            </a:r>
          </a:p>
        </p:txBody>
      </p:sp>
      <p:pic>
        <p:nvPicPr>
          <p:cNvPr id="66565" name="Picture 5" descr="green-anol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514600"/>
            <a:ext cx="3810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722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Skinks</a:t>
            </a:r>
          </a:p>
        </p:txBody>
      </p:sp>
      <p:sp>
        <p:nvSpPr>
          <p:cNvPr id="67587" name="Rectangle 3"/>
          <p:cNvSpPr>
            <a:spLocks noGrp="1" noChangeArrowheads="1"/>
          </p:cNvSpPr>
          <p:nvPr>
            <p:ph type="body" idx="1"/>
          </p:nvPr>
        </p:nvSpPr>
        <p:spPr/>
        <p:txBody>
          <a:bodyPr/>
          <a:lstStyle/>
          <a:p>
            <a:r>
              <a:rPr lang="en-US" altLang="en-US"/>
              <a:t>Very tame and make excellent pets</a:t>
            </a:r>
          </a:p>
          <a:p>
            <a:r>
              <a:rPr lang="en-US" altLang="en-US"/>
              <a:t>Secretive and do best with leaves to burrow under</a:t>
            </a:r>
          </a:p>
          <a:p>
            <a:r>
              <a:rPr lang="en-US" altLang="en-US"/>
              <a:t>May reach 2’ in length</a:t>
            </a:r>
          </a:p>
        </p:txBody>
      </p:sp>
      <p:pic>
        <p:nvPicPr>
          <p:cNvPr id="67589" name="Picture 5" descr="04050532PD_5-lined_sk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64000"/>
            <a:ext cx="4191000"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846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Savannah Monitor</a:t>
            </a:r>
          </a:p>
        </p:txBody>
      </p:sp>
      <p:sp>
        <p:nvSpPr>
          <p:cNvPr id="68611" name="Rectangle 3"/>
          <p:cNvSpPr>
            <a:spLocks noGrp="1" noChangeArrowheads="1"/>
          </p:cNvSpPr>
          <p:nvPr>
            <p:ph type="body" idx="1"/>
          </p:nvPr>
        </p:nvSpPr>
        <p:spPr/>
        <p:txBody>
          <a:bodyPr/>
          <a:lstStyle/>
          <a:p>
            <a:r>
              <a:rPr lang="en-US" altLang="en-US"/>
              <a:t>A lizard that can be used as a pet</a:t>
            </a:r>
          </a:p>
          <a:p>
            <a:r>
              <a:rPr lang="en-US" altLang="en-US"/>
              <a:t>May reach sizes up to 6’ or more and become hard to handle</a:t>
            </a:r>
          </a:p>
        </p:txBody>
      </p:sp>
      <p:pic>
        <p:nvPicPr>
          <p:cNvPr id="68614" name="Picture 6" descr="savannah-monitor-lizard-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576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052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Common Chameleon</a:t>
            </a:r>
          </a:p>
        </p:txBody>
      </p:sp>
      <p:sp>
        <p:nvSpPr>
          <p:cNvPr id="69635" name="Rectangle 3"/>
          <p:cNvSpPr>
            <a:spLocks noGrp="1" noChangeArrowheads="1"/>
          </p:cNvSpPr>
          <p:nvPr>
            <p:ph type="body" idx="1"/>
          </p:nvPr>
        </p:nvSpPr>
        <p:spPr/>
        <p:txBody>
          <a:bodyPr/>
          <a:lstStyle/>
          <a:p>
            <a:r>
              <a:rPr lang="en-US" altLang="en-US"/>
              <a:t>A true chameleon that reaches about 10” in length</a:t>
            </a:r>
          </a:p>
          <a:p>
            <a:r>
              <a:rPr lang="en-US" altLang="en-US"/>
              <a:t>Can change their colors rapidly to adapt to their surroundings</a:t>
            </a:r>
          </a:p>
        </p:txBody>
      </p:sp>
      <p:pic>
        <p:nvPicPr>
          <p:cNvPr id="69637" name="Picture 5" descr="nami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76650"/>
            <a:ext cx="385762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944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Terminology</a:t>
            </a:r>
          </a:p>
        </p:txBody>
      </p:sp>
      <p:sp>
        <p:nvSpPr>
          <p:cNvPr id="72707" name="Rectangle 3"/>
          <p:cNvSpPr>
            <a:spLocks noGrp="1" noChangeArrowheads="1"/>
          </p:cNvSpPr>
          <p:nvPr>
            <p:ph type="body" idx="1"/>
          </p:nvPr>
        </p:nvSpPr>
        <p:spPr/>
        <p:txBody>
          <a:bodyPr/>
          <a:lstStyle/>
          <a:p>
            <a:r>
              <a:rPr lang="en-US" altLang="en-US"/>
              <a:t>Ornamental fish-</a:t>
            </a:r>
          </a:p>
          <a:p>
            <a:pPr lvl="1"/>
            <a:r>
              <a:rPr lang="en-US" altLang="en-US"/>
              <a:t>Kept for their appearance (bright colors and fancy fins)</a:t>
            </a:r>
          </a:p>
          <a:p>
            <a:pPr lvl="1"/>
            <a:r>
              <a:rPr lang="en-US" altLang="en-US"/>
              <a:t>Personal appeal to people</a:t>
            </a:r>
          </a:p>
          <a:p>
            <a:pPr lvl="1"/>
            <a:r>
              <a:rPr lang="en-US" altLang="en-US"/>
              <a:t>Not usually used for food</a:t>
            </a:r>
          </a:p>
        </p:txBody>
      </p:sp>
    </p:spTree>
    <p:extLst>
      <p:ext uri="{BB962C8B-B14F-4D97-AF65-F5344CB8AC3E}">
        <p14:creationId xmlns:p14="http://schemas.microsoft.com/office/powerpoint/2010/main" val="113495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Species/Breeds of Fish</a:t>
            </a:r>
          </a:p>
        </p:txBody>
      </p:sp>
      <p:sp>
        <p:nvSpPr>
          <p:cNvPr id="22531" name="Rectangle 3"/>
          <p:cNvSpPr>
            <a:spLocks noGrp="1" noChangeArrowheads="1"/>
          </p:cNvSpPr>
          <p:nvPr>
            <p:ph type="body" sz="half" idx="1"/>
          </p:nvPr>
        </p:nvSpPr>
        <p:spPr/>
        <p:txBody>
          <a:bodyPr/>
          <a:lstStyle/>
          <a:p>
            <a:r>
              <a:rPr lang="en-US" altLang="en-US"/>
              <a:t>Egg laying fish</a:t>
            </a:r>
          </a:p>
          <a:p>
            <a:pPr lvl="1"/>
            <a:r>
              <a:rPr lang="en-US" altLang="en-US"/>
              <a:t>Koi</a:t>
            </a:r>
          </a:p>
          <a:p>
            <a:pPr lvl="1"/>
            <a:r>
              <a:rPr lang="en-US" altLang="en-US"/>
              <a:t>Goldfish</a:t>
            </a:r>
          </a:p>
          <a:p>
            <a:pPr lvl="1"/>
            <a:r>
              <a:rPr lang="en-US" altLang="en-US"/>
              <a:t>Betas</a:t>
            </a:r>
          </a:p>
          <a:p>
            <a:pPr lvl="1"/>
            <a:r>
              <a:rPr lang="en-US" altLang="en-US"/>
              <a:t>Tetras</a:t>
            </a:r>
          </a:p>
        </p:txBody>
      </p:sp>
      <p:sp>
        <p:nvSpPr>
          <p:cNvPr id="22532" name="Rectangle 4"/>
          <p:cNvSpPr>
            <a:spLocks noGrp="1" noChangeArrowheads="1"/>
          </p:cNvSpPr>
          <p:nvPr>
            <p:ph type="body" sz="half" idx="2"/>
          </p:nvPr>
        </p:nvSpPr>
        <p:spPr/>
        <p:txBody>
          <a:bodyPr/>
          <a:lstStyle/>
          <a:p>
            <a:pPr lvl="1"/>
            <a:r>
              <a:rPr lang="en-US" altLang="en-US"/>
              <a:t>Barbs</a:t>
            </a:r>
          </a:p>
          <a:p>
            <a:pPr lvl="1"/>
            <a:r>
              <a:rPr lang="en-US" altLang="en-US"/>
              <a:t>Catfish</a:t>
            </a:r>
          </a:p>
          <a:p>
            <a:pPr lvl="1"/>
            <a:r>
              <a:rPr lang="en-US" altLang="en-US"/>
              <a:t>Chinese Algae Eater</a:t>
            </a:r>
            <a:br>
              <a:rPr lang="en-US" altLang="en-US"/>
            </a:br>
            <a:r>
              <a:rPr lang="en-US" altLang="en-US"/>
              <a:t>Headstanders</a:t>
            </a:r>
          </a:p>
          <a:p>
            <a:pPr>
              <a:buFontTx/>
              <a:buNone/>
            </a:pPr>
            <a:endParaRPr lang="en-US" altLang="en-US"/>
          </a:p>
        </p:txBody>
      </p:sp>
    </p:spTree>
    <p:extLst>
      <p:ext uri="{BB962C8B-B14F-4D97-AF65-F5344CB8AC3E}">
        <p14:creationId xmlns:p14="http://schemas.microsoft.com/office/powerpoint/2010/main" val="1140765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Terminology</a:t>
            </a:r>
          </a:p>
        </p:txBody>
      </p:sp>
      <p:sp>
        <p:nvSpPr>
          <p:cNvPr id="73731" name="Rectangle 3"/>
          <p:cNvSpPr>
            <a:spLocks noGrp="1" noChangeArrowheads="1"/>
          </p:cNvSpPr>
          <p:nvPr>
            <p:ph type="body" idx="1"/>
          </p:nvPr>
        </p:nvSpPr>
        <p:spPr/>
        <p:txBody>
          <a:bodyPr/>
          <a:lstStyle/>
          <a:p>
            <a:r>
              <a:rPr lang="en-US" altLang="en-US"/>
              <a:t>Tropical fish</a:t>
            </a:r>
          </a:p>
          <a:p>
            <a:pPr lvl="1"/>
            <a:r>
              <a:rPr lang="en-US" altLang="en-US"/>
              <a:t>Popular fish for aquariums that come from the warmer regions of the world</a:t>
            </a:r>
          </a:p>
        </p:txBody>
      </p:sp>
    </p:spTree>
    <p:extLst>
      <p:ext uri="{BB962C8B-B14F-4D97-AF65-F5344CB8AC3E}">
        <p14:creationId xmlns:p14="http://schemas.microsoft.com/office/powerpoint/2010/main" val="2651204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Terminology</a:t>
            </a:r>
          </a:p>
        </p:txBody>
      </p:sp>
      <p:sp>
        <p:nvSpPr>
          <p:cNvPr id="74755" name="Rectangle 3"/>
          <p:cNvSpPr>
            <a:spLocks noGrp="1" noChangeArrowheads="1"/>
          </p:cNvSpPr>
          <p:nvPr>
            <p:ph type="body" idx="1"/>
          </p:nvPr>
        </p:nvSpPr>
        <p:spPr/>
        <p:txBody>
          <a:bodyPr/>
          <a:lstStyle/>
          <a:p>
            <a:r>
              <a:rPr lang="en-US" altLang="en-US"/>
              <a:t>Marine fish</a:t>
            </a:r>
          </a:p>
          <a:p>
            <a:pPr lvl="1"/>
            <a:r>
              <a:rPr lang="en-US" altLang="en-US"/>
              <a:t>Fish that are kept in salt water aquariums</a:t>
            </a:r>
          </a:p>
          <a:p>
            <a:pPr lvl="1"/>
            <a:r>
              <a:rPr lang="en-US" altLang="en-US"/>
              <a:t>Often more colorful than freshwater varieties</a:t>
            </a:r>
          </a:p>
        </p:txBody>
      </p:sp>
    </p:spTree>
    <p:extLst>
      <p:ext uri="{BB962C8B-B14F-4D97-AF65-F5344CB8AC3E}">
        <p14:creationId xmlns:p14="http://schemas.microsoft.com/office/powerpoint/2010/main" val="747564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Terminology</a:t>
            </a:r>
          </a:p>
        </p:txBody>
      </p:sp>
      <p:sp>
        <p:nvSpPr>
          <p:cNvPr id="75779" name="Rectangle 3"/>
          <p:cNvSpPr>
            <a:spLocks noGrp="1" noChangeArrowheads="1"/>
          </p:cNvSpPr>
          <p:nvPr>
            <p:ph type="body" idx="1"/>
          </p:nvPr>
        </p:nvSpPr>
        <p:spPr/>
        <p:txBody>
          <a:bodyPr/>
          <a:lstStyle/>
          <a:p>
            <a:r>
              <a:rPr lang="en-US" altLang="en-US"/>
              <a:t>Freshwater fish</a:t>
            </a:r>
          </a:p>
          <a:p>
            <a:pPr lvl="1"/>
            <a:r>
              <a:rPr lang="en-US" altLang="en-US"/>
              <a:t>Fish that are kept in a freshwater tank</a:t>
            </a:r>
          </a:p>
          <a:p>
            <a:pPr lvl="1"/>
            <a:r>
              <a:rPr lang="en-US" altLang="en-US"/>
              <a:t>Often the most popular fish for pets</a:t>
            </a:r>
          </a:p>
        </p:txBody>
      </p:sp>
    </p:spTree>
    <p:extLst>
      <p:ext uri="{BB962C8B-B14F-4D97-AF65-F5344CB8AC3E}">
        <p14:creationId xmlns:p14="http://schemas.microsoft.com/office/powerpoint/2010/main" val="3519115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Terminology</a:t>
            </a:r>
          </a:p>
        </p:txBody>
      </p:sp>
      <p:sp>
        <p:nvSpPr>
          <p:cNvPr id="76803" name="Rectangle 3"/>
          <p:cNvSpPr>
            <a:spLocks noGrp="1" noChangeArrowheads="1"/>
          </p:cNvSpPr>
          <p:nvPr>
            <p:ph type="body" idx="1"/>
          </p:nvPr>
        </p:nvSpPr>
        <p:spPr/>
        <p:txBody>
          <a:bodyPr/>
          <a:lstStyle/>
          <a:p>
            <a:r>
              <a:rPr lang="en-US" altLang="en-US"/>
              <a:t>Community fish</a:t>
            </a:r>
          </a:p>
          <a:p>
            <a:pPr lvl="1"/>
            <a:r>
              <a:rPr lang="en-US" altLang="en-US"/>
              <a:t>Fish that do well in an aquarium with other fish species</a:t>
            </a:r>
          </a:p>
          <a:p>
            <a:pPr lvl="1"/>
            <a:r>
              <a:rPr lang="en-US" altLang="en-US"/>
              <a:t>Examples include:  Tetras, barbs, catfish, Mollies, Platys, and Swordtails</a:t>
            </a:r>
          </a:p>
        </p:txBody>
      </p:sp>
    </p:spTree>
    <p:extLst>
      <p:ext uri="{BB962C8B-B14F-4D97-AF65-F5344CB8AC3E}">
        <p14:creationId xmlns:p14="http://schemas.microsoft.com/office/powerpoint/2010/main" val="310021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Terminology</a:t>
            </a:r>
          </a:p>
        </p:txBody>
      </p:sp>
      <p:sp>
        <p:nvSpPr>
          <p:cNvPr id="77827" name="Rectangle 3"/>
          <p:cNvSpPr>
            <a:spLocks noGrp="1" noChangeArrowheads="1"/>
          </p:cNvSpPr>
          <p:nvPr>
            <p:ph type="body" idx="1"/>
          </p:nvPr>
        </p:nvSpPr>
        <p:spPr/>
        <p:txBody>
          <a:bodyPr/>
          <a:lstStyle/>
          <a:p>
            <a:r>
              <a:rPr lang="en-US" altLang="en-US"/>
              <a:t>Species fish</a:t>
            </a:r>
          </a:p>
          <a:p>
            <a:pPr lvl="1"/>
            <a:r>
              <a:rPr lang="en-US" altLang="en-US"/>
              <a:t>Do best in an aquarium with fish of the same species</a:t>
            </a:r>
          </a:p>
          <a:p>
            <a:pPr lvl="1"/>
            <a:r>
              <a:rPr lang="en-US" altLang="en-US"/>
              <a:t>Examples:  Blind Cave Fish, Piranhas, Red-Tailed Shark, Schomburgk’s Leaf Fish, Spiny eels, Killifish (one pair alone in an aquarium), Betas (alone in an aquarium)</a:t>
            </a:r>
          </a:p>
        </p:txBody>
      </p:sp>
    </p:spTree>
    <p:extLst>
      <p:ext uri="{BB962C8B-B14F-4D97-AF65-F5344CB8AC3E}">
        <p14:creationId xmlns:p14="http://schemas.microsoft.com/office/powerpoint/2010/main" val="667381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Terminology</a:t>
            </a:r>
          </a:p>
        </p:txBody>
      </p:sp>
      <p:sp>
        <p:nvSpPr>
          <p:cNvPr id="78851" name="Rectangle 3"/>
          <p:cNvSpPr>
            <a:spLocks noGrp="1" noChangeArrowheads="1"/>
          </p:cNvSpPr>
          <p:nvPr>
            <p:ph type="body" idx="1"/>
          </p:nvPr>
        </p:nvSpPr>
        <p:spPr/>
        <p:txBody>
          <a:bodyPr/>
          <a:lstStyle/>
          <a:p>
            <a:r>
              <a:rPr lang="en-US" altLang="en-US"/>
              <a:t>Gonopodium</a:t>
            </a:r>
          </a:p>
          <a:p>
            <a:pPr lvl="1"/>
            <a:r>
              <a:rPr lang="en-US" altLang="en-US"/>
              <a:t>Modification of anal fin into a tube-shaped organ in male live-bearers that provides passage for sperm packets to enter the oviduct of the female</a:t>
            </a:r>
          </a:p>
        </p:txBody>
      </p:sp>
      <p:pic>
        <p:nvPicPr>
          <p:cNvPr id="78853" name="Picture 5" descr="anablepswebpart2%20-%203%20close%20up%20of%20the%20anableps%20fleshy%20gonopodium%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46563"/>
            <a:ext cx="4191000" cy="261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72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Terminology		</a:t>
            </a:r>
          </a:p>
        </p:txBody>
      </p:sp>
      <p:sp>
        <p:nvSpPr>
          <p:cNvPr id="79875" name="Rectangle 3"/>
          <p:cNvSpPr>
            <a:spLocks noGrp="1" noChangeArrowheads="1"/>
          </p:cNvSpPr>
          <p:nvPr>
            <p:ph type="body" idx="1"/>
          </p:nvPr>
        </p:nvSpPr>
        <p:spPr/>
        <p:txBody>
          <a:bodyPr/>
          <a:lstStyle/>
          <a:p>
            <a:r>
              <a:rPr lang="en-US" altLang="en-US"/>
              <a:t>Live bearer</a:t>
            </a:r>
          </a:p>
          <a:p>
            <a:pPr lvl="1"/>
            <a:r>
              <a:rPr lang="en-US" altLang="en-US"/>
              <a:t>Fish that give birth to live young</a:t>
            </a:r>
          </a:p>
          <a:p>
            <a:pPr lvl="1"/>
            <a:r>
              <a:rPr lang="en-US" altLang="en-US"/>
              <a:t>Examples:  guppies, Mollies, Platys, and Swordtails</a:t>
            </a:r>
          </a:p>
        </p:txBody>
      </p:sp>
    </p:spTree>
    <p:extLst>
      <p:ext uri="{BB962C8B-B14F-4D97-AF65-F5344CB8AC3E}">
        <p14:creationId xmlns:p14="http://schemas.microsoft.com/office/powerpoint/2010/main" val="1756237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Terminology</a:t>
            </a:r>
          </a:p>
        </p:txBody>
      </p:sp>
      <p:sp>
        <p:nvSpPr>
          <p:cNvPr id="80899" name="Rectangle 3"/>
          <p:cNvSpPr>
            <a:spLocks noGrp="1" noChangeArrowheads="1"/>
          </p:cNvSpPr>
          <p:nvPr>
            <p:ph type="body" idx="1"/>
          </p:nvPr>
        </p:nvSpPr>
        <p:spPr/>
        <p:txBody>
          <a:bodyPr/>
          <a:lstStyle/>
          <a:p>
            <a:r>
              <a:rPr lang="en-US" altLang="en-US"/>
              <a:t>Egg layers</a:t>
            </a:r>
          </a:p>
          <a:p>
            <a:pPr lvl="1"/>
            <a:r>
              <a:rPr lang="en-US" altLang="en-US"/>
              <a:t>Fish that expel eggs from the female to be fertilized by the male</a:t>
            </a:r>
          </a:p>
          <a:p>
            <a:pPr lvl="1"/>
            <a:r>
              <a:rPr lang="en-US" altLang="en-US"/>
              <a:t>Examples:  tetras, barbs, catfish, goldfish</a:t>
            </a:r>
          </a:p>
        </p:txBody>
      </p:sp>
      <p:pic>
        <p:nvPicPr>
          <p:cNvPr id="80901" name="Picture 5" descr="FishEggs_s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933825"/>
            <a:ext cx="4286250"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217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Terminology</a:t>
            </a:r>
          </a:p>
        </p:txBody>
      </p:sp>
      <p:sp>
        <p:nvSpPr>
          <p:cNvPr id="81923" name="Rectangle 3"/>
          <p:cNvSpPr>
            <a:spLocks noGrp="1" noChangeArrowheads="1"/>
          </p:cNvSpPr>
          <p:nvPr>
            <p:ph type="body" idx="1"/>
          </p:nvPr>
        </p:nvSpPr>
        <p:spPr>
          <a:xfrm>
            <a:off x="457200" y="1905000"/>
            <a:ext cx="6096000" cy="4114800"/>
          </a:xfrm>
        </p:spPr>
        <p:txBody>
          <a:bodyPr/>
          <a:lstStyle/>
          <a:p>
            <a:r>
              <a:rPr lang="en-US" altLang="en-US"/>
              <a:t>Shoals</a:t>
            </a:r>
          </a:p>
          <a:p>
            <a:pPr lvl="1"/>
            <a:r>
              <a:rPr lang="en-US" altLang="en-US"/>
              <a:t>Small colonies of fish</a:t>
            </a:r>
          </a:p>
          <a:p>
            <a:pPr lvl="1"/>
            <a:r>
              <a:rPr lang="en-US" altLang="en-US"/>
              <a:t>Some species prefer to live in shoals</a:t>
            </a:r>
          </a:p>
          <a:p>
            <a:pPr lvl="2"/>
            <a:r>
              <a:rPr lang="en-US" altLang="en-US"/>
              <a:t>Examples:  African refin, catfish, tetras</a:t>
            </a:r>
          </a:p>
        </p:txBody>
      </p:sp>
      <p:pic>
        <p:nvPicPr>
          <p:cNvPr id="81925" name="Picture 5" descr="202103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925" y="1676400"/>
            <a:ext cx="3013075"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173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Terminology</a:t>
            </a:r>
          </a:p>
        </p:txBody>
      </p:sp>
      <p:sp>
        <p:nvSpPr>
          <p:cNvPr id="82947" name="Rectangle 3"/>
          <p:cNvSpPr>
            <a:spLocks noGrp="1" noChangeArrowheads="1"/>
          </p:cNvSpPr>
          <p:nvPr>
            <p:ph type="body" idx="1"/>
          </p:nvPr>
        </p:nvSpPr>
        <p:spPr/>
        <p:txBody>
          <a:bodyPr/>
          <a:lstStyle/>
          <a:p>
            <a:r>
              <a:rPr lang="en-US" altLang="en-US"/>
              <a:t>Spawning</a:t>
            </a:r>
          </a:p>
          <a:p>
            <a:pPr lvl="1"/>
            <a:r>
              <a:rPr lang="en-US" altLang="en-US"/>
              <a:t>The reproduction ritual where eggs are deposited and fertilized by egg laying species of fish</a:t>
            </a:r>
          </a:p>
        </p:txBody>
      </p:sp>
      <p:pic>
        <p:nvPicPr>
          <p:cNvPr id="82949" name="Picture 5" descr="salmon-spawning-for-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448050"/>
            <a:ext cx="455295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79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Goldfish</a:t>
            </a:r>
          </a:p>
        </p:txBody>
      </p:sp>
      <p:sp>
        <p:nvSpPr>
          <p:cNvPr id="26627" name="Rectangle 3"/>
          <p:cNvSpPr>
            <a:spLocks noGrp="1" noChangeArrowheads="1"/>
          </p:cNvSpPr>
          <p:nvPr>
            <p:ph type="body" idx="1"/>
          </p:nvPr>
        </p:nvSpPr>
        <p:spPr/>
        <p:txBody>
          <a:bodyPr/>
          <a:lstStyle/>
          <a:p>
            <a:r>
              <a:rPr lang="en-US" altLang="en-US"/>
              <a:t>Very popular first fish for many children</a:t>
            </a:r>
          </a:p>
          <a:p>
            <a:r>
              <a:rPr lang="en-US" altLang="en-US"/>
              <a:t>Hardy and easy to keep freshwater fish that prefers pools or cold water aquariums</a:t>
            </a:r>
          </a:p>
          <a:p>
            <a:r>
              <a:rPr lang="en-US" altLang="en-US"/>
              <a:t>Prefer a temperature range of 32-68˚F</a:t>
            </a:r>
          </a:p>
          <a:p>
            <a:r>
              <a:rPr lang="en-US" altLang="en-US"/>
              <a:t>Can live in various types of water as long as water is kept clean</a:t>
            </a:r>
          </a:p>
        </p:txBody>
      </p:sp>
    </p:spTree>
    <p:extLst>
      <p:ext uri="{BB962C8B-B14F-4D97-AF65-F5344CB8AC3E}">
        <p14:creationId xmlns:p14="http://schemas.microsoft.com/office/powerpoint/2010/main" val="2084925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Terminology</a:t>
            </a:r>
          </a:p>
        </p:txBody>
      </p:sp>
      <p:sp>
        <p:nvSpPr>
          <p:cNvPr id="83971" name="Rectangle 3"/>
          <p:cNvSpPr>
            <a:spLocks noGrp="1" noChangeArrowheads="1"/>
          </p:cNvSpPr>
          <p:nvPr>
            <p:ph type="body" idx="1"/>
          </p:nvPr>
        </p:nvSpPr>
        <p:spPr/>
        <p:txBody>
          <a:bodyPr/>
          <a:lstStyle/>
          <a:p>
            <a:r>
              <a:rPr lang="en-US" altLang="en-US"/>
              <a:t>Scales</a:t>
            </a:r>
          </a:p>
          <a:p>
            <a:pPr lvl="1"/>
            <a:r>
              <a:rPr lang="en-US" altLang="en-US"/>
              <a:t>Thin, bony plates that develop from and are embedded in dermis</a:t>
            </a:r>
          </a:p>
          <a:p>
            <a:pPr lvl="1"/>
            <a:r>
              <a:rPr lang="en-US" altLang="en-US"/>
              <a:t>Overlap each other and provide protection</a:t>
            </a:r>
          </a:p>
          <a:p>
            <a:pPr lvl="1"/>
            <a:r>
              <a:rPr lang="en-US" altLang="en-US"/>
              <a:t>Exposed part of the scale is covered with a thin layer of epidermis that produces a slimy mucous which protects the fish from water borne bacteria</a:t>
            </a:r>
          </a:p>
        </p:txBody>
      </p:sp>
    </p:spTree>
    <p:extLst>
      <p:ext uri="{BB962C8B-B14F-4D97-AF65-F5344CB8AC3E}">
        <p14:creationId xmlns:p14="http://schemas.microsoft.com/office/powerpoint/2010/main" val="1455280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Water/Salt Requirements</a:t>
            </a:r>
          </a:p>
        </p:txBody>
      </p:sp>
      <p:sp>
        <p:nvSpPr>
          <p:cNvPr id="84995" name="Rectangle 3"/>
          <p:cNvSpPr>
            <a:spLocks noGrp="1" noChangeArrowheads="1"/>
          </p:cNvSpPr>
          <p:nvPr>
            <p:ph type="body" idx="1"/>
          </p:nvPr>
        </p:nvSpPr>
        <p:spPr/>
        <p:txBody>
          <a:bodyPr/>
          <a:lstStyle/>
          <a:p>
            <a:r>
              <a:rPr lang="en-US" altLang="en-US"/>
              <a:t>Fish must maintain proper levels of salt and water in their bodies.</a:t>
            </a:r>
          </a:p>
          <a:p>
            <a:r>
              <a:rPr lang="en-US" altLang="en-US"/>
              <a:t>Water flows from areas of weak salt solution to areas of strong salt solution by osmosis.</a:t>
            </a:r>
          </a:p>
        </p:txBody>
      </p:sp>
    </p:spTree>
    <p:extLst>
      <p:ext uri="{BB962C8B-B14F-4D97-AF65-F5344CB8AC3E}">
        <p14:creationId xmlns:p14="http://schemas.microsoft.com/office/powerpoint/2010/main" val="3115277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Water/Salt Requirements</a:t>
            </a:r>
          </a:p>
        </p:txBody>
      </p:sp>
      <p:sp>
        <p:nvSpPr>
          <p:cNvPr id="86019" name="Rectangle 3"/>
          <p:cNvSpPr>
            <a:spLocks noGrp="1" noChangeArrowheads="1"/>
          </p:cNvSpPr>
          <p:nvPr>
            <p:ph type="body" idx="1"/>
          </p:nvPr>
        </p:nvSpPr>
        <p:spPr/>
        <p:txBody>
          <a:bodyPr/>
          <a:lstStyle/>
          <a:p>
            <a:r>
              <a:rPr lang="en-US" altLang="en-US"/>
              <a:t>Freshwater fish do not need to drink water because their body concentration is higher than the water</a:t>
            </a:r>
          </a:p>
          <a:p>
            <a:r>
              <a:rPr lang="en-US" altLang="en-US"/>
              <a:t>Saltwater fish have a lower concentration of salt in their bodies than in the water.  Therefore, they must drink water to keep from dehydrating.</a:t>
            </a:r>
          </a:p>
        </p:txBody>
      </p:sp>
    </p:spTree>
    <p:extLst>
      <p:ext uri="{BB962C8B-B14F-4D97-AF65-F5344CB8AC3E}">
        <p14:creationId xmlns:p14="http://schemas.microsoft.com/office/powerpoint/2010/main" val="3166729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Feeding Habits</a:t>
            </a:r>
          </a:p>
        </p:txBody>
      </p:sp>
      <p:sp>
        <p:nvSpPr>
          <p:cNvPr id="87043" name="Rectangle 3"/>
          <p:cNvSpPr>
            <a:spLocks noGrp="1" noChangeArrowheads="1"/>
          </p:cNvSpPr>
          <p:nvPr>
            <p:ph type="body" idx="1"/>
          </p:nvPr>
        </p:nvSpPr>
        <p:spPr/>
        <p:txBody>
          <a:bodyPr/>
          <a:lstStyle/>
          <a:p>
            <a:r>
              <a:rPr lang="en-US" altLang="en-US"/>
              <a:t>Bottom feeders (dwellers) are fish that inhabit the lower level of the aquarium and feed off the bottom.</a:t>
            </a:r>
          </a:p>
          <a:p>
            <a:r>
              <a:rPr lang="en-US" altLang="en-US"/>
              <a:t>Their mouth may be turned down or underslung and they may have barbs to help them locate food.</a:t>
            </a:r>
          </a:p>
          <a:p>
            <a:r>
              <a:rPr lang="en-US" altLang="en-US"/>
              <a:t>Example:  barbs</a:t>
            </a:r>
          </a:p>
        </p:txBody>
      </p:sp>
    </p:spTree>
    <p:extLst>
      <p:ext uri="{BB962C8B-B14F-4D97-AF65-F5344CB8AC3E}">
        <p14:creationId xmlns:p14="http://schemas.microsoft.com/office/powerpoint/2010/main" val="3386119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Feeding Habits</a:t>
            </a:r>
          </a:p>
        </p:txBody>
      </p:sp>
      <p:sp>
        <p:nvSpPr>
          <p:cNvPr id="88067" name="Rectangle 3"/>
          <p:cNvSpPr>
            <a:spLocks noGrp="1" noChangeArrowheads="1"/>
          </p:cNvSpPr>
          <p:nvPr>
            <p:ph type="body" idx="1"/>
          </p:nvPr>
        </p:nvSpPr>
        <p:spPr/>
        <p:txBody>
          <a:bodyPr/>
          <a:lstStyle/>
          <a:p>
            <a:r>
              <a:rPr lang="en-US" altLang="en-US"/>
              <a:t>Middle feeders (middle-water fish) primarily occupy the middle layer of the aquarium and usually have small mouths that are straight forward because they are eating feed that is straight in front of them.</a:t>
            </a:r>
          </a:p>
        </p:txBody>
      </p:sp>
    </p:spTree>
    <p:extLst>
      <p:ext uri="{BB962C8B-B14F-4D97-AF65-F5344CB8AC3E}">
        <p14:creationId xmlns:p14="http://schemas.microsoft.com/office/powerpoint/2010/main" val="3758856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Feeding Habits</a:t>
            </a:r>
          </a:p>
        </p:txBody>
      </p:sp>
      <p:sp>
        <p:nvSpPr>
          <p:cNvPr id="89091" name="Rectangle 3"/>
          <p:cNvSpPr>
            <a:spLocks noGrp="1" noChangeArrowheads="1"/>
          </p:cNvSpPr>
          <p:nvPr>
            <p:ph type="body" idx="1"/>
          </p:nvPr>
        </p:nvSpPr>
        <p:spPr/>
        <p:txBody>
          <a:bodyPr/>
          <a:lstStyle/>
          <a:p>
            <a:r>
              <a:rPr lang="en-US" altLang="en-US"/>
              <a:t>Top feeders usually eat from the surface and occupy the upper levels of the aquarium.  </a:t>
            </a:r>
          </a:p>
          <a:p>
            <a:r>
              <a:rPr lang="en-US" altLang="en-US"/>
              <a:t>Often, their mouths will be turned upward and they will have long streamlined bodies designed for rapid movement to help them catch insects.</a:t>
            </a:r>
          </a:p>
        </p:txBody>
      </p:sp>
    </p:spTree>
    <p:extLst>
      <p:ext uri="{BB962C8B-B14F-4D97-AF65-F5344CB8AC3E}">
        <p14:creationId xmlns:p14="http://schemas.microsoft.com/office/powerpoint/2010/main" val="2208524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Feeding Habits</a:t>
            </a:r>
          </a:p>
        </p:txBody>
      </p:sp>
      <p:sp>
        <p:nvSpPr>
          <p:cNvPr id="90115" name="Rectangle 3"/>
          <p:cNvSpPr>
            <a:spLocks noGrp="1" noChangeArrowheads="1"/>
          </p:cNvSpPr>
          <p:nvPr>
            <p:ph type="body" idx="1"/>
          </p:nvPr>
        </p:nvSpPr>
        <p:spPr/>
        <p:txBody>
          <a:bodyPr/>
          <a:lstStyle/>
          <a:p>
            <a:r>
              <a:rPr lang="en-US" altLang="en-US"/>
              <a:t>Some fish, like goldfish, do not show a preference for the level of the aquarium.</a:t>
            </a:r>
          </a:p>
        </p:txBody>
      </p:sp>
    </p:spTree>
    <p:extLst>
      <p:ext uri="{BB962C8B-B14F-4D97-AF65-F5344CB8AC3E}">
        <p14:creationId xmlns:p14="http://schemas.microsoft.com/office/powerpoint/2010/main" val="2971287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Physiology of Respiration</a:t>
            </a:r>
          </a:p>
        </p:txBody>
      </p:sp>
      <p:sp>
        <p:nvSpPr>
          <p:cNvPr id="91139" name="Rectangle 3"/>
          <p:cNvSpPr>
            <a:spLocks noGrp="1" noChangeArrowheads="1"/>
          </p:cNvSpPr>
          <p:nvPr>
            <p:ph type="body" idx="1"/>
          </p:nvPr>
        </p:nvSpPr>
        <p:spPr/>
        <p:txBody>
          <a:bodyPr/>
          <a:lstStyle/>
          <a:p>
            <a:r>
              <a:rPr lang="en-US" altLang="en-US"/>
              <a:t>Fish use organs called gills to breathe.</a:t>
            </a:r>
          </a:p>
          <a:p>
            <a:r>
              <a:rPr lang="en-US" altLang="en-US"/>
              <a:t>Water is drawn through the mouth by constant opening and closing of the mouth.</a:t>
            </a:r>
          </a:p>
          <a:p>
            <a:r>
              <a:rPr lang="en-US" altLang="en-US"/>
              <a:t>This forces water into the pharynx and out through gills.</a:t>
            </a:r>
          </a:p>
        </p:txBody>
      </p:sp>
      <p:pic>
        <p:nvPicPr>
          <p:cNvPr id="91141" name="Picture 5" descr="fish-gills-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62475"/>
            <a:ext cx="335280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510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Physiology of Respiration</a:t>
            </a:r>
          </a:p>
        </p:txBody>
      </p:sp>
      <p:sp>
        <p:nvSpPr>
          <p:cNvPr id="92163" name="Rectangle 3"/>
          <p:cNvSpPr>
            <a:spLocks noGrp="1" noChangeArrowheads="1"/>
          </p:cNvSpPr>
          <p:nvPr>
            <p:ph type="body" idx="1"/>
          </p:nvPr>
        </p:nvSpPr>
        <p:spPr/>
        <p:txBody>
          <a:bodyPr/>
          <a:lstStyle/>
          <a:p>
            <a:r>
              <a:rPr lang="en-US" altLang="en-US"/>
              <a:t>Dissolved oxygen in water is taken into the blood and CO</a:t>
            </a:r>
            <a:r>
              <a:rPr lang="en-US" altLang="en-US" baseline="-25000"/>
              <a:t>2</a:t>
            </a:r>
            <a:r>
              <a:rPr lang="en-US" altLang="en-US"/>
              <a:t> is released into the water from the gills.</a:t>
            </a:r>
          </a:p>
          <a:p>
            <a:endParaRPr lang="en-US" altLang="en-US"/>
          </a:p>
        </p:txBody>
      </p:sp>
    </p:spTree>
    <p:extLst>
      <p:ext uri="{BB962C8B-B14F-4D97-AF65-F5344CB8AC3E}">
        <p14:creationId xmlns:p14="http://schemas.microsoft.com/office/powerpoint/2010/main" val="30378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Physiology of Respiration</a:t>
            </a:r>
          </a:p>
        </p:txBody>
      </p:sp>
      <p:sp>
        <p:nvSpPr>
          <p:cNvPr id="94211" name="Rectangle 3"/>
          <p:cNvSpPr>
            <a:spLocks noGrp="1" noChangeArrowheads="1"/>
          </p:cNvSpPr>
          <p:nvPr>
            <p:ph type="body" idx="1"/>
          </p:nvPr>
        </p:nvSpPr>
        <p:spPr/>
        <p:txBody>
          <a:bodyPr/>
          <a:lstStyle/>
          <a:p>
            <a:r>
              <a:rPr lang="en-US" altLang="en-US"/>
              <a:t>A few species of fish come to the surface and gulp air into their mouth.  They are able to use atmospheric oxygen because part of their intestines allow for intake of oxygen.  The air is then swallowed into the digestive system and taken into the blood.</a:t>
            </a:r>
          </a:p>
        </p:txBody>
      </p:sp>
    </p:spTree>
    <p:extLst>
      <p:ext uri="{BB962C8B-B14F-4D97-AF65-F5344CB8AC3E}">
        <p14:creationId xmlns:p14="http://schemas.microsoft.com/office/powerpoint/2010/main" val="184478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Goldfish</a:t>
            </a:r>
          </a:p>
        </p:txBody>
      </p:sp>
      <p:pic>
        <p:nvPicPr>
          <p:cNvPr id="28677" name="Picture 5" descr="goldfi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56388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155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Physiology of Movement</a:t>
            </a:r>
          </a:p>
        </p:txBody>
      </p:sp>
      <p:sp>
        <p:nvSpPr>
          <p:cNvPr id="95235" name="Rectangle 3"/>
          <p:cNvSpPr>
            <a:spLocks noGrp="1" noChangeArrowheads="1"/>
          </p:cNvSpPr>
          <p:nvPr>
            <p:ph type="body" idx="1"/>
          </p:nvPr>
        </p:nvSpPr>
        <p:spPr/>
        <p:txBody>
          <a:bodyPr/>
          <a:lstStyle/>
          <a:p>
            <a:r>
              <a:rPr lang="en-US" altLang="en-US"/>
              <a:t>Fins-a moveable structure that allow the fish to swim and maintain balance.</a:t>
            </a:r>
          </a:p>
          <a:p>
            <a:pPr lvl="1"/>
            <a:r>
              <a:rPr lang="en-US" altLang="en-US"/>
              <a:t>Most bony fish have rayed fins that consist of webs of skin supported by bone or cartilage rods called rays.</a:t>
            </a:r>
          </a:p>
          <a:p>
            <a:pPr lvl="1"/>
            <a:r>
              <a:rPr lang="en-US" altLang="en-US"/>
              <a:t>Rays can be sharp, soft, or spiny.</a:t>
            </a:r>
          </a:p>
          <a:p>
            <a:pPr lvl="1"/>
            <a:r>
              <a:rPr lang="en-US" altLang="en-US"/>
              <a:t>Fins are very flexible.</a:t>
            </a:r>
          </a:p>
        </p:txBody>
      </p:sp>
    </p:spTree>
    <p:extLst>
      <p:ext uri="{BB962C8B-B14F-4D97-AF65-F5344CB8AC3E}">
        <p14:creationId xmlns:p14="http://schemas.microsoft.com/office/powerpoint/2010/main" val="1845746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Physiology of Movement</a:t>
            </a:r>
          </a:p>
        </p:txBody>
      </p:sp>
      <p:sp>
        <p:nvSpPr>
          <p:cNvPr id="96259" name="Rectangle 3"/>
          <p:cNvSpPr>
            <a:spLocks noGrp="1" noChangeArrowheads="1"/>
          </p:cNvSpPr>
          <p:nvPr>
            <p:ph type="body" idx="1"/>
          </p:nvPr>
        </p:nvSpPr>
        <p:spPr/>
        <p:txBody>
          <a:bodyPr/>
          <a:lstStyle/>
          <a:p>
            <a:r>
              <a:rPr lang="en-US" altLang="en-US"/>
              <a:t>Most fish have at least one fin along their back (dorsal), one underside near the tail (anal), and one tail fin (caudal).</a:t>
            </a:r>
          </a:p>
          <a:p>
            <a:pPr lvl="1"/>
            <a:r>
              <a:rPr lang="en-US" altLang="en-US"/>
              <a:t>Some have a small fleshy fin located between the dorsal and caudal called an adipose fin.</a:t>
            </a:r>
          </a:p>
          <a:p>
            <a:pPr lvl="1"/>
            <a:r>
              <a:rPr lang="en-US" altLang="en-US"/>
              <a:t>Fish also have a pair of fins located behind the head called the pectoral and the pelvic located behind them.</a:t>
            </a:r>
          </a:p>
        </p:txBody>
      </p:sp>
    </p:spTree>
    <p:extLst>
      <p:ext uri="{BB962C8B-B14F-4D97-AF65-F5344CB8AC3E}">
        <p14:creationId xmlns:p14="http://schemas.microsoft.com/office/powerpoint/2010/main" val="1167098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Physiology of Amphibians</a:t>
            </a:r>
          </a:p>
        </p:txBody>
      </p:sp>
      <p:sp>
        <p:nvSpPr>
          <p:cNvPr id="97283" name="Rectangle 3"/>
          <p:cNvSpPr>
            <a:spLocks noGrp="1" noChangeArrowheads="1"/>
          </p:cNvSpPr>
          <p:nvPr>
            <p:ph type="body" idx="1"/>
          </p:nvPr>
        </p:nvSpPr>
        <p:spPr/>
        <p:txBody>
          <a:bodyPr/>
          <a:lstStyle/>
          <a:p>
            <a:r>
              <a:rPr lang="en-US" altLang="en-US"/>
              <a:t>Cold blooded animals that have thin, moist skin that allows them to breathe through the skin by osmosis.</a:t>
            </a:r>
          </a:p>
          <a:p>
            <a:r>
              <a:rPr lang="en-US" altLang="en-US"/>
              <a:t>Amphibians usually live in moist environments, but location usually depends on their skin thickness.</a:t>
            </a:r>
          </a:p>
          <a:p>
            <a:r>
              <a:rPr lang="en-US" altLang="en-US"/>
              <a:t>Amphibians do not have scales.</a:t>
            </a:r>
          </a:p>
        </p:txBody>
      </p:sp>
    </p:spTree>
    <p:extLst>
      <p:ext uri="{BB962C8B-B14F-4D97-AF65-F5344CB8AC3E}">
        <p14:creationId xmlns:p14="http://schemas.microsoft.com/office/powerpoint/2010/main" val="269478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p:txBody>
          <a:bodyPr/>
          <a:lstStyle/>
          <a:p>
            <a:r>
              <a:rPr lang="en-US" altLang="en-US"/>
              <a:t>Amphibians crush their prey and swallow it whole because they do not have teeth.</a:t>
            </a:r>
          </a:p>
          <a:p>
            <a:r>
              <a:rPr lang="en-US" altLang="en-US"/>
              <a:t>They also live part of their life in water.  Adult amphibians spend part or all of their life on land.</a:t>
            </a:r>
          </a:p>
        </p:txBody>
      </p:sp>
      <p:sp>
        <p:nvSpPr>
          <p:cNvPr id="98308" name="Rectangle 4"/>
          <p:cNvSpPr>
            <a:spLocks noGrp="1" noChangeArrowheads="1"/>
          </p:cNvSpPr>
          <p:nvPr>
            <p:ph type="title"/>
          </p:nvPr>
        </p:nvSpPr>
        <p:spPr>
          <a:noFill/>
          <a:ln/>
        </p:spPr>
        <p:txBody>
          <a:bodyPr/>
          <a:lstStyle/>
          <a:p>
            <a:r>
              <a:rPr lang="en-US" altLang="en-US"/>
              <a:t>Physiology of Amphibians</a:t>
            </a:r>
          </a:p>
        </p:txBody>
      </p:sp>
    </p:spTree>
    <p:extLst>
      <p:ext uri="{BB962C8B-B14F-4D97-AF65-F5344CB8AC3E}">
        <p14:creationId xmlns:p14="http://schemas.microsoft.com/office/powerpoint/2010/main" val="3465682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Physiology of Reptiles</a:t>
            </a:r>
          </a:p>
        </p:txBody>
      </p:sp>
      <p:sp>
        <p:nvSpPr>
          <p:cNvPr id="99331" name="Rectangle 3"/>
          <p:cNvSpPr>
            <a:spLocks noGrp="1" noChangeArrowheads="1"/>
          </p:cNvSpPr>
          <p:nvPr>
            <p:ph type="body" idx="1"/>
          </p:nvPr>
        </p:nvSpPr>
        <p:spPr/>
        <p:txBody>
          <a:bodyPr/>
          <a:lstStyle/>
          <a:p>
            <a:r>
              <a:rPr lang="en-US" altLang="en-US"/>
              <a:t>Reptiles are cold blooded vertebrates that have dry, scaly skin and lungs for breathing.</a:t>
            </a:r>
          </a:p>
          <a:p>
            <a:r>
              <a:rPr lang="en-US" altLang="en-US"/>
              <a:t>Reptiles have bony skeleton scales or horny plates that cover their body.</a:t>
            </a:r>
          </a:p>
          <a:p>
            <a:r>
              <a:rPr lang="en-US" altLang="en-US"/>
              <a:t>Reptiles include crocodiles, lizards, snakes, turtles, tortoises, etc.</a:t>
            </a:r>
          </a:p>
        </p:txBody>
      </p:sp>
    </p:spTree>
    <p:extLst>
      <p:ext uri="{BB962C8B-B14F-4D97-AF65-F5344CB8AC3E}">
        <p14:creationId xmlns:p14="http://schemas.microsoft.com/office/powerpoint/2010/main" val="661652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a:noFill/>
          <a:ln/>
        </p:spPr>
        <p:txBody>
          <a:bodyPr/>
          <a:lstStyle/>
          <a:p>
            <a:r>
              <a:rPr lang="en-US" altLang="en-US"/>
              <a:t>Physiology of Reptiles</a:t>
            </a:r>
          </a:p>
        </p:txBody>
      </p:sp>
      <p:sp>
        <p:nvSpPr>
          <p:cNvPr id="100355" name="Rectangle 3"/>
          <p:cNvSpPr>
            <a:spLocks noGrp="1" noChangeArrowheads="1"/>
          </p:cNvSpPr>
          <p:nvPr>
            <p:ph type="body" idx="1"/>
          </p:nvPr>
        </p:nvSpPr>
        <p:spPr/>
        <p:txBody>
          <a:bodyPr/>
          <a:lstStyle/>
          <a:p>
            <a:r>
              <a:rPr lang="en-US" altLang="en-US"/>
              <a:t>Some give birth by laying eggs (oviparous), others retain the eggs in their body until they hatch and give birth to young (ovoviviparous), and in others their young develop in a placental sac and are born live (viviparous).</a:t>
            </a:r>
          </a:p>
        </p:txBody>
      </p:sp>
    </p:spTree>
    <p:extLst>
      <p:ext uri="{BB962C8B-B14F-4D97-AF65-F5344CB8AC3E}">
        <p14:creationId xmlns:p14="http://schemas.microsoft.com/office/powerpoint/2010/main" val="362705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Betas</a:t>
            </a:r>
          </a:p>
        </p:txBody>
      </p:sp>
      <p:sp>
        <p:nvSpPr>
          <p:cNvPr id="27651" name="Rectangle 3"/>
          <p:cNvSpPr>
            <a:spLocks noGrp="1" noChangeArrowheads="1"/>
          </p:cNvSpPr>
          <p:nvPr>
            <p:ph type="body" idx="1"/>
          </p:nvPr>
        </p:nvSpPr>
        <p:spPr>
          <a:xfrm>
            <a:off x="457200" y="1905000"/>
            <a:ext cx="8229600" cy="4648200"/>
          </a:xfrm>
        </p:spPr>
        <p:txBody>
          <a:bodyPr/>
          <a:lstStyle/>
          <a:p>
            <a:pPr>
              <a:lnSpc>
                <a:spcPct val="90000"/>
              </a:lnSpc>
            </a:pPr>
            <a:r>
              <a:rPr lang="en-US" altLang="en-US"/>
              <a:t>Freshwater fish that are very aggressive</a:t>
            </a:r>
          </a:p>
          <a:p>
            <a:pPr>
              <a:lnSpc>
                <a:spcPct val="90000"/>
              </a:lnSpc>
            </a:pPr>
            <a:r>
              <a:rPr lang="en-US" altLang="en-US"/>
              <a:t>Frequently kept alone as a specimen fish in a species-only aquarium</a:t>
            </a:r>
          </a:p>
          <a:p>
            <a:pPr>
              <a:lnSpc>
                <a:spcPct val="90000"/>
              </a:lnSpc>
            </a:pPr>
            <a:r>
              <a:rPr lang="en-US" altLang="en-US"/>
              <a:t>Males must never be put in the same aquarium</a:t>
            </a:r>
          </a:p>
          <a:p>
            <a:pPr>
              <a:lnSpc>
                <a:spcPct val="90000"/>
              </a:lnSpc>
            </a:pPr>
            <a:r>
              <a:rPr lang="en-US" altLang="en-US"/>
              <a:t>One or two females may be put in a community aquarium but it may affect their coloration</a:t>
            </a:r>
          </a:p>
          <a:p>
            <a:pPr>
              <a:lnSpc>
                <a:spcPct val="90000"/>
              </a:lnSpc>
            </a:pPr>
            <a:r>
              <a:rPr lang="en-US" altLang="en-US"/>
              <a:t>Prefer a temperature range of 80˚F ± 3˚</a:t>
            </a:r>
          </a:p>
        </p:txBody>
      </p:sp>
    </p:spTree>
    <p:extLst>
      <p:ext uri="{BB962C8B-B14F-4D97-AF65-F5344CB8AC3E}">
        <p14:creationId xmlns:p14="http://schemas.microsoft.com/office/powerpoint/2010/main" val="559007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Betas</a:t>
            </a:r>
          </a:p>
        </p:txBody>
      </p:sp>
      <p:pic>
        <p:nvPicPr>
          <p:cNvPr id="29701" name="Picture 5" descr="betta05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3810000" cy="2809875"/>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800px-Blue_betta_fish_super_del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4495800" cy="3373438"/>
          </a:xfrm>
          <a:prstGeom prst="rect">
            <a:avLst/>
          </a:prstGeom>
          <a:noFill/>
          <a:extLst>
            <a:ext uri="{909E8E84-426E-40DD-AFC4-6F175D3DCCD1}">
              <a14:hiddenFill xmlns:a14="http://schemas.microsoft.com/office/drawing/2010/main">
                <a:solidFill>
                  <a:srgbClr val="FFFFFF"/>
                </a:solidFill>
              </a14:hiddenFill>
            </a:ext>
          </a:extLst>
        </p:spPr>
      </p:pic>
      <p:sp>
        <p:nvSpPr>
          <p:cNvPr id="29704" name="Text Box 8"/>
          <p:cNvSpPr txBox="1">
            <a:spLocks noChangeArrowheads="1"/>
          </p:cNvSpPr>
          <p:nvPr/>
        </p:nvSpPr>
        <p:spPr bwMode="auto">
          <a:xfrm>
            <a:off x="1600200" y="51816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a:solidFill>
                  <a:srgbClr val="FFFFFF"/>
                </a:solidFill>
              </a:rPr>
              <a:t>Male Beta</a:t>
            </a:r>
          </a:p>
        </p:txBody>
      </p:sp>
      <p:sp>
        <p:nvSpPr>
          <p:cNvPr id="29705" name="Text Box 9"/>
          <p:cNvSpPr txBox="1">
            <a:spLocks noChangeArrowheads="1"/>
          </p:cNvSpPr>
          <p:nvPr/>
        </p:nvSpPr>
        <p:spPr bwMode="auto">
          <a:xfrm>
            <a:off x="5867400" y="50292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a:solidFill>
                  <a:srgbClr val="FFFFFF"/>
                </a:solidFill>
              </a:rPr>
              <a:t>Female Beta</a:t>
            </a:r>
          </a:p>
        </p:txBody>
      </p:sp>
    </p:spTree>
    <p:extLst>
      <p:ext uri="{BB962C8B-B14F-4D97-AF65-F5344CB8AC3E}">
        <p14:creationId xmlns:p14="http://schemas.microsoft.com/office/powerpoint/2010/main" val="197370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Tetras</a:t>
            </a:r>
          </a:p>
        </p:txBody>
      </p:sp>
      <p:sp>
        <p:nvSpPr>
          <p:cNvPr id="30723" name="Rectangle 3"/>
          <p:cNvSpPr>
            <a:spLocks noGrp="1" noChangeArrowheads="1"/>
          </p:cNvSpPr>
          <p:nvPr>
            <p:ph type="body" idx="1"/>
          </p:nvPr>
        </p:nvSpPr>
        <p:spPr/>
        <p:txBody>
          <a:bodyPr/>
          <a:lstStyle/>
          <a:p>
            <a:r>
              <a:rPr lang="en-US" altLang="en-US"/>
              <a:t>Easy to medium care ornamental fish that prefer soft water that is slightly acidic</a:t>
            </a:r>
          </a:p>
          <a:p>
            <a:r>
              <a:rPr lang="en-US" altLang="en-US"/>
              <a:t>A very sociable fish that does well in community aquariums</a:t>
            </a:r>
          </a:p>
          <a:p>
            <a:r>
              <a:rPr lang="en-US" altLang="en-US"/>
              <a:t>Average 1 ½-3” in length</a:t>
            </a:r>
          </a:p>
          <a:p>
            <a:r>
              <a:rPr lang="en-US" altLang="en-US"/>
              <a:t>One species is the neon</a:t>
            </a:r>
          </a:p>
        </p:txBody>
      </p:sp>
    </p:spTree>
    <p:extLst>
      <p:ext uri="{BB962C8B-B14F-4D97-AF65-F5344CB8AC3E}">
        <p14:creationId xmlns:p14="http://schemas.microsoft.com/office/powerpoint/2010/main" val="3831121331"/>
      </p:ext>
    </p:extLst>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TotalTime>
  <Words>1824</Words>
  <Application>Microsoft Office PowerPoint</Application>
  <PresentationFormat>On-screen Show (4:3)</PresentationFormat>
  <Paragraphs>239</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Ocean</vt:lpstr>
      <vt:lpstr>Animal Science 2-Small Animal</vt:lpstr>
      <vt:lpstr>Essential Standard 10.00</vt:lpstr>
      <vt:lpstr>Objective 10.01</vt:lpstr>
      <vt:lpstr>Species/Breeds of Fish</vt:lpstr>
      <vt:lpstr>Goldfish</vt:lpstr>
      <vt:lpstr>Goldfish</vt:lpstr>
      <vt:lpstr>Betas</vt:lpstr>
      <vt:lpstr>Betas</vt:lpstr>
      <vt:lpstr>Tetras</vt:lpstr>
      <vt:lpstr>Tetras</vt:lpstr>
      <vt:lpstr>Catfish</vt:lpstr>
      <vt:lpstr>Chinese Algae Eater</vt:lpstr>
      <vt:lpstr>Chinese Algae Eater</vt:lpstr>
      <vt:lpstr>Livebearing fish</vt:lpstr>
      <vt:lpstr>Guppies</vt:lpstr>
      <vt:lpstr>Guppies</vt:lpstr>
      <vt:lpstr>Swordtails</vt:lpstr>
      <vt:lpstr>Mollies</vt:lpstr>
      <vt:lpstr>Mollies</vt:lpstr>
      <vt:lpstr>Platys</vt:lpstr>
      <vt:lpstr>Saltwater Breeds</vt:lpstr>
      <vt:lpstr>Angelfish</vt:lpstr>
      <vt:lpstr>Angelfish</vt:lpstr>
      <vt:lpstr>Brasslets</vt:lpstr>
      <vt:lpstr>Clown Fish</vt:lpstr>
      <vt:lpstr>Clown Fish</vt:lpstr>
      <vt:lpstr>Sergeant Major</vt:lpstr>
      <vt:lpstr>Breeds of Amphibians</vt:lpstr>
      <vt:lpstr>Newts and Salamanders</vt:lpstr>
      <vt:lpstr>Frogs and Toads</vt:lpstr>
      <vt:lpstr>Frogs and Toads</vt:lpstr>
      <vt:lpstr>Species of Reptiles</vt:lpstr>
      <vt:lpstr>Boa Constrictors</vt:lpstr>
      <vt:lpstr>Garter Snakes</vt:lpstr>
      <vt:lpstr>Green Anole</vt:lpstr>
      <vt:lpstr>Skinks</vt:lpstr>
      <vt:lpstr>Savannah Monitor</vt:lpstr>
      <vt:lpstr>Common Chameleon</vt:lpstr>
      <vt:lpstr>Terminology</vt:lpstr>
      <vt:lpstr>Terminology</vt:lpstr>
      <vt:lpstr>Terminology</vt:lpstr>
      <vt:lpstr>Terminology</vt:lpstr>
      <vt:lpstr>Terminology</vt:lpstr>
      <vt:lpstr>Terminology</vt:lpstr>
      <vt:lpstr>Terminology</vt:lpstr>
      <vt:lpstr>Terminology  </vt:lpstr>
      <vt:lpstr>Terminology</vt:lpstr>
      <vt:lpstr>Terminology</vt:lpstr>
      <vt:lpstr>Terminology</vt:lpstr>
      <vt:lpstr>Terminology</vt:lpstr>
      <vt:lpstr>Water/Salt Requirements</vt:lpstr>
      <vt:lpstr>Water/Salt Requirements</vt:lpstr>
      <vt:lpstr>Feeding Habits</vt:lpstr>
      <vt:lpstr>Feeding Habits</vt:lpstr>
      <vt:lpstr>Feeding Habits</vt:lpstr>
      <vt:lpstr>Feeding Habits</vt:lpstr>
      <vt:lpstr>Physiology of Respiration</vt:lpstr>
      <vt:lpstr>Physiology of Respiration</vt:lpstr>
      <vt:lpstr>Physiology of Respiration</vt:lpstr>
      <vt:lpstr>Physiology of Movement</vt:lpstr>
      <vt:lpstr>Physiology of Movement</vt:lpstr>
      <vt:lpstr>Physiology of Amphibians</vt:lpstr>
      <vt:lpstr>Physiology of Amphibians</vt:lpstr>
      <vt:lpstr>Physiology of Reptiles</vt:lpstr>
      <vt:lpstr>Physiology of Reptiles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Science 2-Small Animal</dc:title>
  <dc:creator>Sarah Smith</dc:creator>
  <cp:lastModifiedBy>Sarah Smith</cp:lastModifiedBy>
  <cp:revision>1</cp:revision>
  <dcterms:created xsi:type="dcterms:W3CDTF">2018-07-02T16:11:19Z</dcterms:created>
  <dcterms:modified xsi:type="dcterms:W3CDTF">2018-07-02T16:17:43Z</dcterms:modified>
</cp:coreProperties>
</file>