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handoutMasterIdLst>
    <p:handoutMasterId r:id="rId46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5DD1F94-6839-48B5-9AEB-BE35A358C8B9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DB7191-BF0F-40A3-8F24-2341EABC18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0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5554BDB-5387-4B7E-B162-AEF878F1B6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2FDE644-A594-4804-BA96-F1BDC556474F}" type="datetimeFigureOut">
              <a:rPr lang="en-US" smtClean="0"/>
              <a:t>11/5/2019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AD613B-5341-47B7-9C2B-7F14B239334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Dog Diseases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Small Animal Care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Infectious dog diseases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4000"/>
              <a:t>Salmonellosis</a:t>
            </a:r>
          </a:p>
          <a:p>
            <a:pPr lvl="1"/>
            <a:r>
              <a:rPr lang="en-US" sz="3600"/>
              <a:t>bacterial disease</a:t>
            </a:r>
          </a:p>
          <a:p>
            <a:pPr lvl="1"/>
            <a:r>
              <a:rPr lang="en-US" sz="3600"/>
              <a:t>ingestion of food contaminated with feces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Noninfectious 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2519363"/>
            <a:ext cx="7854950" cy="3611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600"/>
              <a:t>Heart disease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Symptoms: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coughing at night during sleep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coughing during exercise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open mouth breathing at rest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Congenital (birth)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Contracted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Noninfectious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524000"/>
            <a:ext cx="43434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Cataracts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cloudy, white opacity of lens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be hereditary or not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can cause blindness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found mostly in older dogs</a:t>
            </a:r>
          </a:p>
        </p:txBody>
      </p:sp>
      <p:pic>
        <p:nvPicPr>
          <p:cNvPr id="227335" name="Picture 7" descr="Illustration showing how cataracts obscure vi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3295650"/>
            <a:ext cx="4648200" cy="34861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Noninfectious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09800"/>
            <a:ext cx="81534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Hip Dysplasia (CHD)</a:t>
            </a:r>
          </a:p>
          <a:p>
            <a:pPr lvl="1">
              <a:lnSpc>
                <a:spcPct val="90000"/>
              </a:lnSpc>
            </a:pPr>
            <a:r>
              <a:rPr lang="en-US"/>
              <a:t>Inherited trait</a:t>
            </a:r>
          </a:p>
          <a:p>
            <a:pPr lvl="1">
              <a:lnSpc>
                <a:spcPct val="90000"/>
              </a:lnSpc>
            </a:pPr>
            <a:r>
              <a:rPr lang="en-US"/>
              <a:t>Environmental conditions </a:t>
            </a:r>
          </a:p>
          <a:p>
            <a:pPr lvl="2">
              <a:lnSpc>
                <a:spcPct val="90000"/>
              </a:lnSpc>
            </a:pPr>
            <a:r>
              <a:rPr lang="en-US"/>
              <a:t>too much exercise</a:t>
            </a:r>
          </a:p>
          <a:p>
            <a:pPr lvl="2">
              <a:lnSpc>
                <a:spcPct val="90000"/>
              </a:lnSpc>
            </a:pPr>
            <a:r>
              <a:rPr lang="en-US"/>
              <a:t>rough play</a:t>
            </a:r>
          </a:p>
          <a:p>
            <a:pPr lvl="2">
              <a:lnSpc>
                <a:spcPct val="90000"/>
              </a:lnSpc>
            </a:pPr>
            <a:r>
              <a:rPr lang="en-US"/>
              <a:t>excessive weight gain</a:t>
            </a:r>
          </a:p>
          <a:p>
            <a:pPr lvl="2">
              <a:lnSpc>
                <a:spcPct val="90000"/>
              </a:lnSpc>
            </a:pPr>
            <a:r>
              <a:rPr lang="en-US"/>
              <a:t>rapid growth</a:t>
            </a:r>
          </a:p>
          <a:p>
            <a:pPr lvl="1">
              <a:lnSpc>
                <a:spcPct val="90000"/>
              </a:lnSpc>
            </a:pPr>
            <a:r>
              <a:rPr lang="en-US"/>
              <a:t>Affects the hip joints and is common in large breeds 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  <p:pic>
        <p:nvPicPr>
          <p:cNvPr id="231428" name="Picture 4" descr="xray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2192338"/>
            <a:ext cx="3371850" cy="27495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31429" name="Text Box 5"/>
          <p:cNvSpPr txBox="1">
            <a:spLocks noChangeArrowheads="1"/>
          </p:cNvSpPr>
          <p:nvPr/>
        </p:nvSpPr>
        <p:spPr bwMode="auto">
          <a:xfrm>
            <a:off x="3124200" y="6324600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/>
              <a:t>http://www.belfield.com/xray2.jpg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Noninfectious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76400"/>
            <a:ext cx="82296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Arthritis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Degenerative joint disease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pain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lameness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stiffness in the joints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Large, old, and obese dogs are more prone to the disease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Noninfectious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52600"/>
            <a:ext cx="77724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Tetanus</a:t>
            </a:r>
          </a:p>
          <a:p>
            <a:pPr lvl="1">
              <a:lnSpc>
                <a:spcPct val="80000"/>
              </a:lnSpc>
            </a:pPr>
            <a:r>
              <a:rPr lang="en-US"/>
              <a:t>Caused by a bacteria</a:t>
            </a:r>
          </a:p>
          <a:p>
            <a:pPr lvl="2">
              <a:lnSpc>
                <a:spcPct val="80000"/>
              </a:lnSpc>
            </a:pPr>
            <a:r>
              <a:rPr lang="en-US"/>
              <a:t>spores are present in the soil and feces of various animals</a:t>
            </a:r>
          </a:p>
          <a:p>
            <a:pPr lvl="2">
              <a:lnSpc>
                <a:spcPct val="80000"/>
              </a:lnSpc>
            </a:pPr>
            <a:r>
              <a:rPr lang="en-US"/>
              <a:t>produces toxins</a:t>
            </a:r>
          </a:p>
          <a:p>
            <a:pPr lvl="3">
              <a:lnSpc>
                <a:spcPct val="80000"/>
              </a:lnSpc>
            </a:pPr>
            <a:r>
              <a:rPr lang="en-US"/>
              <a:t>over stimulation of the dog’s nervous system</a:t>
            </a:r>
          </a:p>
          <a:p>
            <a:pPr lvl="1">
              <a:lnSpc>
                <a:spcPct val="80000"/>
              </a:lnSpc>
            </a:pPr>
            <a:r>
              <a:rPr lang="en-US"/>
              <a:t>Symptoms</a:t>
            </a:r>
          </a:p>
          <a:p>
            <a:pPr lvl="2">
              <a:lnSpc>
                <a:spcPct val="80000"/>
              </a:lnSpc>
            </a:pPr>
            <a:r>
              <a:rPr lang="en-US"/>
              <a:t>spasms of facial muscles</a:t>
            </a:r>
          </a:p>
          <a:p>
            <a:pPr lvl="2">
              <a:lnSpc>
                <a:spcPct val="80000"/>
              </a:lnSpc>
            </a:pPr>
            <a:r>
              <a:rPr lang="en-US"/>
              <a:t>Paralysis</a:t>
            </a:r>
          </a:p>
          <a:p>
            <a:pPr lvl="2">
              <a:lnSpc>
                <a:spcPct val="80000"/>
              </a:lnSpc>
            </a:pPr>
            <a:r>
              <a:rPr lang="en-US"/>
              <a:t>Lockjaw</a:t>
            </a:r>
          </a:p>
          <a:p>
            <a:pPr lvl="2">
              <a:lnSpc>
                <a:spcPct val="80000"/>
              </a:lnSpc>
            </a:pPr>
            <a:r>
              <a:rPr lang="en-US"/>
              <a:t>inability to stand</a:t>
            </a:r>
          </a:p>
          <a:p>
            <a:pPr lvl="2">
              <a:lnSpc>
                <a:spcPct val="80000"/>
              </a:lnSpc>
            </a:pPr>
            <a:r>
              <a:rPr lang="en-US"/>
              <a:t>prolapse of the third eyelid</a:t>
            </a:r>
          </a:p>
        </p:txBody>
      </p:sp>
      <p:pic>
        <p:nvPicPr>
          <p:cNvPr id="234503" name="Picture 7" descr="tetan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457200"/>
            <a:ext cx="1828800" cy="1828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Fungal diseases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3413"/>
            <a:ext cx="7632700" cy="4021137"/>
          </a:xfrm>
        </p:spPr>
        <p:txBody>
          <a:bodyPr/>
          <a:lstStyle/>
          <a:p>
            <a:r>
              <a:rPr lang="en-US" sz="3600"/>
              <a:t>Ringworm</a:t>
            </a:r>
          </a:p>
          <a:p>
            <a:pPr lvl="1"/>
            <a:r>
              <a:rPr lang="en-US" sz="3200"/>
              <a:t>Most common fungal disease</a:t>
            </a:r>
          </a:p>
          <a:p>
            <a:pPr lvl="1"/>
            <a:r>
              <a:rPr lang="en-US" sz="3200"/>
              <a:t>Symptoms</a:t>
            </a:r>
          </a:p>
          <a:p>
            <a:pPr lvl="2"/>
            <a:r>
              <a:rPr lang="en-US" sz="2800"/>
              <a:t>begin as broken hairs around the face ears, or feet</a:t>
            </a:r>
          </a:p>
          <a:p>
            <a:pPr lvl="2"/>
            <a:r>
              <a:rPr lang="en-US" sz="2800"/>
              <a:t>reddened and scaly skin</a:t>
            </a:r>
          </a:p>
          <a:p>
            <a:pPr lvl="2"/>
            <a:r>
              <a:rPr lang="en-US" sz="2800"/>
              <a:t>crusting and scaling in severe cases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Fungal diseases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03413"/>
            <a:ext cx="7772400" cy="4200525"/>
          </a:xfrm>
        </p:spPr>
        <p:txBody>
          <a:bodyPr/>
          <a:lstStyle/>
          <a:p>
            <a:r>
              <a:rPr lang="en-US" sz="3600"/>
              <a:t>Blastomycosis</a:t>
            </a:r>
          </a:p>
          <a:p>
            <a:pPr lvl="1"/>
            <a:r>
              <a:rPr lang="en-US" sz="3200"/>
              <a:t>inhaling infected spores of soil enriched with bird or bat droppings</a:t>
            </a:r>
          </a:p>
          <a:p>
            <a:pPr lvl="1"/>
            <a:r>
              <a:rPr lang="en-US" sz="3200"/>
              <a:t>Symptoms:</a:t>
            </a:r>
          </a:p>
          <a:p>
            <a:pPr lvl="2"/>
            <a:r>
              <a:rPr lang="en-US" sz="2800"/>
              <a:t>coughing</a:t>
            </a:r>
          </a:p>
          <a:p>
            <a:pPr lvl="2"/>
            <a:r>
              <a:rPr lang="en-US" sz="2800"/>
              <a:t>rapid breathing</a:t>
            </a:r>
          </a:p>
          <a:p>
            <a:pPr lvl="2"/>
            <a:r>
              <a:rPr lang="en-US" sz="2800"/>
              <a:t>pneumonia and fever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001000" cy="1066800"/>
          </a:xfrm>
        </p:spPr>
        <p:txBody>
          <a:bodyPr/>
          <a:lstStyle/>
          <a:p>
            <a:r>
              <a:rPr lang="en-US" sz="5400"/>
              <a:t>Internal Parasites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905000"/>
            <a:ext cx="7848600" cy="4953000"/>
          </a:xfrm>
        </p:spPr>
        <p:txBody>
          <a:bodyPr/>
          <a:lstStyle/>
          <a:p>
            <a:r>
              <a:rPr lang="en-US" sz="3600"/>
              <a:t>Ascarids</a:t>
            </a:r>
            <a:endParaRPr lang="en-US"/>
          </a:p>
          <a:p>
            <a:pPr lvl="1"/>
            <a:r>
              <a:rPr lang="en-US"/>
              <a:t>Roundworms that may grow to 8” in length</a:t>
            </a:r>
          </a:p>
          <a:p>
            <a:pPr lvl="1"/>
            <a:r>
              <a:rPr lang="en-US"/>
              <a:t>Affect mainly puppies</a:t>
            </a:r>
          </a:p>
          <a:p>
            <a:pPr lvl="2"/>
            <a:r>
              <a:rPr lang="en-US"/>
              <a:t>deprive them of nutrients</a:t>
            </a:r>
          </a:p>
          <a:p>
            <a:pPr lvl="2"/>
            <a:r>
              <a:rPr lang="en-US"/>
              <a:t>Severe infestation will cause a pot-bellied appearance</a:t>
            </a:r>
          </a:p>
          <a:p>
            <a:pPr lvl="1"/>
            <a:r>
              <a:rPr lang="en-US"/>
              <a:t>Transmitted by female dogs to puppies</a:t>
            </a:r>
          </a:p>
          <a:p>
            <a:pPr lvl="1"/>
            <a:r>
              <a:rPr lang="en-US"/>
              <a:t>Danger to children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Internal parasites-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752600"/>
            <a:ext cx="84582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Hookworms</a:t>
            </a:r>
            <a:endParaRPr lang="en-US" sz="3600"/>
          </a:p>
          <a:p>
            <a:pPr lvl="1">
              <a:lnSpc>
                <a:spcPct val="90000"/>
              </a:lnSpc>
            </a:pPr>
            <a:r>
              <a:rPr lang="en-US" sz="3200"/>
              <a:t>Blood sucking parasites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Adult worms are about 1” long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Attach to the small intestine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causing small spots of bleeding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can cause severe loss of blood into the intestine</a:t>
            </a:r>
          </a:p>
          <a:p>
            <a:pPr lvl="2">
              <a:lnSpc>
                <a:spcPct val="90000"/>
              </a:lnSpc>
            </a:pPr>
            <a:r>
              <a:rPr lang="en-US" sz="2800"/>
              <a:t>anemia</a:t>
            </a:r>
          </a:p>
          <a:p>
            <a:pPr lvl="1">
              <a:lnSpc>
                <a:spcPct val="90000"/>
              </a:lnSpc>
            </a:pPr>
            <a:r>
              <a:rPr lang="en-US" sz="3200"/>
              <a:t>Affects all ages of dogs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Dog diseases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01000" cy="4724400"/>
          </a:xfrm>
        </p:spPr>
        <p:txBody>
          <a:bodyPr/>
          <a:lstStyle/>
          <a:p>
            <a:r>
              <a:rPr lang="en-US" sz="4000"/>
              <a:t>Infectious diseases</a:t>
            </a:r>
          </a:p>
          <a:p>
            <a:pPr lvl="1"/>
            <a:r>
              <a:rPr lang="en-US" sz="3600"/>
              <a:t>Caused by pathogenic microorganisms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Hookworms </a:t>
            </a:r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2725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725738"/>
            <a:ext cx="9144000" cy="1387475"/>
            <a:chOff x="0" y="0"/>
            <a:chExt cx="5760" cy="874"/>
          </a:xfrm>
        </p:grpSpPr>
        <p:sp>
          <p:nvSpPr>
            <p:cNvPr id="24166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377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4167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5760" cy="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 eaLnBrk="1" hangingPunct="1"/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8500">
                  <a:latin typeface="Times New Roman" pitchFamily="18" charset="0"/>
                </a:rPr>
                <a:t> </a:t>
              </a:r>
              <a:r>
                <a:rPr lang="en-US" sz="2400">
                  <a:latin typeface="Times New Roman" pitchFamily="18" charset="0"/>
                </a:rPr>
                <a:t>                                                                    </a:t>
              </a:r>
            </a:p>
          </p:txBody>
        </p:sp>
      </p:grpSp>
      <p:pic>
        <p:nvPicPr>
          <p:cNvPr id="241674" name="Picture 10" descr="Dog hookworms attach themselves to the lining of arter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663700"/>
            <a:ext cx="3962400" cy="39624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41676" name="Picture 12" descr="As a truly prolific egg producer, the female canine hookworm lays up to 30,000 ova per day, which are then passed into the environment via the animal's droppings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981200"/>
            <a:ext cx="4495800" cy="33655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1677" name="Text Box 13"/>
          <p:cNvSpPr txBox="1">
            <a:spLocks noChangeArrowheads="1"/>
          </p:cNvSpPr>
          <p:nvPr/>
        </p:nvSpPr>
        <p:spPr bwMode="auto">
          <a:xfrm>
            <a:off x="1219200" y="6248400"/>
            <a:ext cx="723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http://www.bullwrinkle.com/ShoppingPages/dog-hookworms.htm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Internal Parasites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458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Whipworms</a:t>
            </a:r>
          </a:p>
          <a:p>
            <a:pPr lvl="1">
              <a:lnSpc>
                <a:spcPct val="90000"/>
              </a:lnSpc>
            </a:pPr>
            <a:r>
              <a:rPr lang="en-US"/>
              <a:t>Broad at one end and narrow at the other</a:t>
            </a:r>
          </a:p>
          <a:p>
            <a:pPr lvl="2">
              <a:lnSpc>
                <a:spcPct val="90000"/>
              </a:lnSpc>
            </a:pPr>
            <a:r>
              <a:rPr lang="en-US"/>
              <a:t>They use the narrow end to attach to the cecum and lower digestive tract</a:t>
            </a:r>
          </a:p>
          <a:p>
            <a:pPr lvl="1">
              <a:lnSpc>
                <a:spcPct val="90000"/>
              </a:lnSpc>
            </a:pPr>
            <a:r>
              <a:rPr lang="en-US"/>
              <a:t>Adults are about 2 ½” long </a:t>
            </a:r>
          </a:p>
          <a:p>
            <a:pPr lvl="2">
              <a:lnSpc>
                <a:spcPct val="90000"/>
              </a:lnSpc>
            </a:pPr>
            <a:r>
              <a:rPr lang="en-US"/>
              <a:t>produce “shell” protected eggs</a:t>
            </a:r>
          </a:p>
          <a:p>
            <a:pPr lvl="2">
              <a:lnSpc>
                <a:spcPct val="90000"/>
              </a:lnSpc>
            </a:pPr>
            <a:r>
              <a:rPr lang="en-US"/>
              <a:t>may live in the soil for years</a:t>
            </a:r>
          </a:p>
          <a:p>
            <a:pPr lvl="1">
              <a:lnSpc>
                <a:spcPct val="90000"/>
              </a:lnSpc>
            </a:pPr>
            <a:r>
              <a:rPr lang="en-US"/>
              <a:t>Produce watery feces</a:t>
            </a:r>
          </a:p>
          <a:p>
            <a:pPr lvl="1">
              <a:lnSpc>
                <a:spcPct val="90000"/>
              </a:lnSpc>
            </a:pPr>
            <a:r>
              <a:rPr lang="en-US"/>
              <a:t>May result in dehydration and death if untreated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Whipworms </a:t>
            </a:r>
          </a:p>
        </p:txBody>
      </p:sp>
      <p:pic>
        <p:nvPicPr>
          <p:cNvPr id="243718" name="Picture 6" descr="CanineWhipwor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1371600"/>
            <a:ext cx="5943600" cy="42449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43719" name="Text Box 7"/>
          <p:cNvSpPr txBox="1">
            <a:spLocks noChangeArrowheads="1"/>
          </p:cNvSpPr>
          <p:nvPr/>
        </p:nvSpPr>
        <p:spPr bwMode="auto">
          <a:xfrm>
            <a:off x="990600" y="5867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http://www.beaglesunlimited.com/Photos/CanineWhipworms.jpg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Internal Parasites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Tapeworms</a:t>
            </a:r>
          </a:p>
          <a:p>
            <a:pPr lvl="1">
              <a:lnSpc>
                <a:spcPct val="90000"/>
              </a:lnSpc>
            </a:pPr>
            <a:r>
              <a:rPr lang="en-US"/>
              <a:t>Usually the largest worms affecting dogs</a:t>
            </a:r>
          </a:p>
          <a:p>
            <a:pPr lvl="2">
              <a:lnSpc>
                <a:spcPct val="90000"/>
              </a:lnSpc>
            </a:pPr>
            <a:r>
              <a:rPr lang="en-US"/>
              <a:t>1’ or more in length</a:t>
            </a:r>
          </a:p>
          <a:p>
            <a:pPr lvl="1">
              <a:lnSpc>
                <a:spcPct val="90000"/>
              </a:lnSpc>
            </a:pPr>
            <a:r>
              <a:rPr lang="en-US"/>
              <a:t>Most depend on a host such as a flea or wild rabbit</a:t>
            </a:r>
          </a:p>
          <a:p>
            <a:pPr lvl="1">
              <a:lnSpc>
                <a:spcPct val="90000"/>
              </a:lnSpc>
            </a:pPr>
            <a:r>
              <a:rPr lang="en-US"/>
              <a:t>Flat and segmented</a:t>
            </a:r>
          </a:p>
          <a:p>
            <a:pPr lvl="2">
              <a:lnSpc>
                <a:spcPct val="90000"/>
              </a:lnSpc>
            </a:pPr>
            <a:r>
              <a:rPr lang="en-US"/>
              <a:t>small intestine</a:t>
            </a:r>
          </a:p>
          <a:p>
            <a:pPr lvl="2">
              <a:lnSpc>
                <a:spcPct val="90000"/>
              </a:lnSpc>
            </a:pPr>
            <a:r>
              <a:rPr lang="en-US"/>
              <a:t>shed terminal segments in feces</a:t>
            </a:r>
          </a:p>
          <a:p>
            <a:pPr lvl="1">
              <a:lnSpc>
                <a:spcPct val="90000"/>
              </a:lnSpc>
            </a:pPr>
            <a:r>
              <a:rPr lang="en-US"/>
              <a:t>Not harmful for dogs but may cause serious injury to humans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Internal Parasites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/>
              <a:t>Heartworms</a:t>
            </a:r>
          </a:p>
          <a:p>
            <a:pPr lvl="1">
              <a:lnSpc>
                <a:spcPct val="80000"/>
              </a:lnSpc>
            </a:pPr>
            <a:r>
              <a:rPr lang="en-US"/>
              <a:t>Thin worms that grow to a length of 14”</a:t>
            </a:r>
          </a:p>
          <a:p>
            <a:pPr lvl="2">
              <a:lnSpc>
                <a:spcPct val="80000"/>
              </a:lnSpc>
            </a:pPr>
            <a:r>
              <a:rPr lang="en-US"/>
              <a:t>live in the major artery carrying blood from the heart to the lungs</a:t>
            </a:r>
          </a:p>
          <a:p>
            <a:pPr lvl="1">
              <a:lnSpc>
                <a:spcPct val="80000"/>
              </a:lnSpc>
            </a:pPr>
            <a:r>
              <a:rPr lang="en-US"/>
              <a:t>Serious threat to dogs</a:t>
            </a:r>
          </a:p>
          <a:p>
            <a:pPr lvl="2">
              <a:lnSpc>
                <a:spcPct val="80000"/>
              </a:lnSpc>
            </a:pPr>
            <a:r>
              <a:rPr lang="en-US"/>
              <a:t>Major injury to vital organs</a:t>
            </a:r>
          </a:p>
          <a:p>
            <a:pPr lvl="1">
              <a:lnSpc>
                <a:spcPct val="80000"/>
              </a:lnSpc>
            </a:pPr>
            <a:r>
              <a:rPr lang="en-US"/>
              <a:t>Symptoms: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frequent coughing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labored breathing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fainting</a:t>
            </a:r>
          </a:p>
          <a:p>
            <a:pPr lvl="1">
              <a:lnSpc>
                <a:spcPct val="80000"/>
              </a:lnSpc>
            </a:pPr>
            <a:r>
              <a:rPr lang="en-US"/>
              <a:t>Transmitted by mosquitoes</a:t>
            </a:r>
          </a:p>
          <a:p>
            <a:pPr lvl="1">
              <a:lnSpc>
                <a:spcPct val="80000"/>
              </a:lnSpc>
            </a:pPr>
            <a:r>
              <a:rPr lang="en-US"/>
              <a:t>Prevention is preferred to treatment</a:t>
            </a:r>
          </a:p>
          <a:p>
            <a:pPr lvl="2">
              <a:lnSpc>
                <a:spcPct val="80000"/>
              </a:lnSpc>
            </a:pPr>
            <a:r>
              <a:rPr lang="en-US" sz="2000"/>
              <a:t>treatment must occur early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Heartworms</a:t>
            </a:r>
          </a:p>
        </p:txBody>
      </p:sp>
      <p:pic>
        <p:nvPicPr>
          <p:cNvPr id="247814" name="Picture 6" descr="Heart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46238"/>
            <a:ext cx="8686800" cy="3916362"/>
          </a:xfrm>
          <a:prstGeom prst="rect">
            <a:avLst/>
          </a:prstGeom>
          <a:noFill/>
        </p:spPr>
      </p:pic>
      <p:sp>
        <p:nvSpPr>
          <p:cNvPr id="247815" name="Text Box 7"/>
          <p:cNvSpPr txBox="1">
            <a:spLocks noChangeArrowheads="1"/>
          </p:cNvSpPr>
          <p:nvPr/>
        </p:nvSpPr>
        <p:spPr bwMode="auto">
          <a:xfrm>
            <a:off x="533400" y="6186488"/>
            <a:ext cx="807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http://www.shakervet.com/heartworm.html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Heartworms</a:t>
            </a:r>
          </a:p>
        </p:txBody>
      </p:sp>
      <p:pic>
        <p:nvPicPr>
          <p:cNvPr id="248837" name="Picture 5" descr="Heartwor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0"/>
            <a:ext cx="8610600" cy="4141788"/>
          </a:xfrm>
          <a:prstGeom prst="rect">
            <a:avLst/>
          </a:prstGeom>
          <a:noFill/>
        </p:spPr>
      </p:pic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457200" y="5943600"/>
            <a:ext cx="807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http://www.shakervet.com/heartworm.html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76400"/>
            <a:ext cx="8458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Fleas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Small blood sucking insects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move rapidly over the skin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Develop from eggs to adult in as little as 16 days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first detected in the groin and rump area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cause irritation and extreme itching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Controlled with powders, dips, shampoos, collars, oral insecticides, foggers and sprays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Ticks</a:t>
            </a:r>
          </a:p>
          <a:p>
            <a:pPr lvl="1">
              <a:lnSpc>
                <a:spcPct val="90000"/>
              </a:lnSpc>
            </a:pPr>
            <a:r>
              <a:rPr lang="en-US"/>
              <a:t>Blood sucking arthropods</a:t>
            </a:r>
          </a:p>
          <a:p>
            <a:pPr>
              <a:lnSpc>
                <a:spcPct val="90000"/>
              </a:lnSpc>
            </a:pPr>
            <a:r>
              <a:rPr lang="en-US"/>
              <a:t>Two main families</a:t>
            </a:r>
          </a:p>
          <a:p>
            <a:pPr lvl="1">
              <a:lnSpc>
                <a:spcPct val="90000"/>
              </a:lnSpc>
            </a:pPr>
            <a:r>
              <a:rPr lang="en-US"/>
              <a:t>Hard tick</a:t>
            </a:r>
          </a:p>
          <a:p>
            <a:pPr lvl="2">
              <a:lnSpc>
                <a:spcPct val="90000"/>
              </a:lnSpc>
            </a:pPr>
            <a:r>
              <a:rPr lang="en-US"/>
              <a:t>Brown dog tick can survive indoors</a:t>
            </a:r>
          </a:p>
          <a:p>
            <a:pPr lvl="2">
              <a:lnSpc>
                <a:spcPct val="90000"/>
              </a:lnSpc>
            </a:pPr>
            <a:r>
              <a:rPr lang="en-US"/>
              <a:t>American dog tick lives in grass and on shrubs</a:t>
            </a:r>
          </a:p>
          <a:p>
            <a:pPr lvl="1">
              <a:lnSpc>
                <a:spcPct val="90000"/>
              </a:lnSpc>
            </a:pPr>
            <a:r>
              <a:rPr lang="en-US"/>
              <a:t>Soft tick </a:t>
            </a:r>
          </a:p>
          <a:p>
            <a:pPr lvl="2">
              <a:lnSpc>
                <a:spcPct val="90000"/>
              </a:lnSpc>
            </a:pPr>
            <a:r>
              <a:rPr lang="en-US"/>
              <a:t>Spirose Ear tick</a:t>
            </a:r>
          </a:p>
          <a:p>
            <a:pPr lvl="3">
              <a:lnSpc>
                <a:spcPct val="90000"/>
              </a:lnSpc>
            </a:pPr>
            <a:r>
              <a:rPr lang="en-US"/>
              <a:t>larvae and nymph stage live in and cause irritation to the outer ear canal</a:t>
            </a:r>
          </a:p>
        </p:txBody>
      </p:sp>
      <p:sp>
        <p:nvSpPr>
          <p:cNvPr id="251908" name="Rectangle 4"/>
          <p:cNvSpPr>
            <a:spLocks noChangeArrowheads="1"/>
          </p:cNvSpPr>
          <p:nvPr/>
        </p:nvSpPr>
        <p:spPr bwMode="auto">
          <a:xfrm>
            <a:off x="3162300" y="246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828800"/>
            <a:ext cx="8458200" cy="4724400"/>
          </a:xfrm>
        </p:spPr>
        <p:txBody>
          <a:bodyPr/>
          <a:lstStyle/>
          <a:p>
            <a:r>
              <a:rPr lang="en-US" sz="3600"/>
              <a:t>Lice</a:t>
            </a:r>
          </a:p>
          <a:p>
            <a:pPr lvl="1"/>
            <a:r>
              <a:rPr lang="en-US" sz="3200"/>
              <a:t>Wingless insects</a:t>
            </a:r>
          </a:p>
          <a:p>
            <a:pPr lvl="2"/>
            <a:r>
              <a:rPr lang="en-US" sz="2800"/>
              <a:t>Bloodsuckers</a:t>
            </a:r>
          </a:p>
          <a:p>
            <a:pPr lvl="1"/>
            <a:r>
              <a:rPr lang="en-US" sz="3200"/>
              <a:t>Not common on dogs</a:t>
            </a:r>
          </a:p>
          <a:p>
            <a:pPr lvl="1"/>
            <a:r>
              <a:rPr lang="en-US" sz="3200"/>
              <a:t>Severe hair loss from scratching and rubbing</a:t>
            </a:r>
          </a:p>
          <a:p>
            <a:pPr lvl="1"/>
            <a:r>
              <a:rPr lang="en-US" sz="3200"/>
              <a:t>Two treatments 12 days apart with dips, dusts, or sprays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Canine Distemper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Caused by inhalation of airborne virus</a:t>
            </a:r>
          </a:p>
          <a:p>
            <a:pPr lvl="2"/>
            <a:r>
              <a:rPr lang="en-US" sz="3200"/>
              <a:t>Early vomiting and diarrhea</a:t>
            </a:r>
          </a:p>
          <a:p>
            <a:pPr lvl="2"/>
            <a:r>
              <a:rPr lang="en-US" sz="3200"/>
              <a:t>Later:</a:t>
            </a:r>
          </a:p>
          <a:p>
            <a:pPr lvl="3"/>
            <a:r>
              <a:rPr lang="en-US" sz="2800"/>
              <a:t>tremor-epileptic fits</a:t>
            </a:r>
          </a:p>
          <a:p>
            <a:pPr>
              <a:lnSpc>
                <a:spcPct val="90000"/>
              </a:lnSpc>
            </a:pPr>
            <a:endParaRPr lang="en-US" sz="4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79613"/>
            <a:ext cx="7772400" cy="4124325"/>
          </a:xfrm>
        </p:spPr>
        <p:txBody>
          <a:bodyPr/>
          <a:lstStyle/>
          <a:p>
            <a:r>
              <a:rPr lang="en-US" sz="3600"/>
              <a:t>Mites</a:t>
            </a:r>
          </a:p>
          <a:p>
            <a:pPr lvl="1"/>
            <a:r>
              <a:rPr lang="en-US" sz="3200"/>
              <a:t>Tiny, eight legged arachnids </a:t>
            </a:r>
          </a:p>
          <a:p>
            <a:pPr lvl="1"/>
            <a:r>
              <a:rPr lang="en-US" sz="3200"/>
              <a:t>Demodectic mites do not usually cause problems, but a severe infestation may result in hair loss, reddening of skin, and encrusting either in spots or over the entire body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351338"/>
          </a:xfrm>
        </p:spPr>
        <p:txBody>
          <a:bodyPr/>
          <a:lstStyle/>
          <a:p>
            <a:r>
              <a:rPr lang="en-US" sz="3600"/>
              <a:t>Two types of Sarcoptic mites</a:t>
            </a:r>
          </a:p>
          <a:p>
            <a:pPr lvl="1"/>
            <a:r>
              <a:rPr lang="en-US" sz="3200"/>
              <a:t>Burrow within the outer layer of skin</a:t>
            </a:r>
          </a:p>
          <a:p>
            <a:pPr lvl="2"/>
            <a:r>
              <a:rPr lang="en-US" sz="2800"/>
              <a:t>highly contagious</a:t>
            </a:r>
          </a:p>
          <a:p>
            <a:pPr lvl="2"/>
            <a:r>
              <a:rPr lang="en-US" sz="2800"/>
              <a:t>mange or scabies</a:t>
            </a:r>
          </a:p>
          <a:p>
            <a:pPr lvl="3"/>
            <a:r>
              <a:rPr lang="en-US" sz="2400"/>
              <a:t>intense irritation and itching may result in the dog injuring itself as it tries to scratch, chew or rub the skin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600200"/>
            <a:ext cx="7772400" cy="4275138"/>
          </a:xfrm>
        </p:spPr>
        <p:txBody>
          <a:bodyPr/>
          <a:lstStyle/>
          <a:p>
            <a:r>
              <a:rPr lang="en-US" sz="3600"/>
              <a:t>Ear mites</a:t>
            </a:r>
          </a:p>
          <a:p>
            <a:pPr lvl="1"/>
            <a:r>
              <a:rPr lang="en-US" sz="3200"/>
              <a:t>Highly contagious</a:t>
            </a:r>
          </a:p>
          <a:p>
            <a:pPr lvl="1"/>
            <a:r>
              <a:rPr lang="en-US" sz="3200"/>
              <a:t>Outer ear canal </a:t>
            </a:r>
          </a:p>
          <a:p>
            <a:pPr lvl="1"/>
            <a:r>
              <a:rPr lang="en-US" sz="3200"/>
              <a:t>They are a common problem with infected animals shaking their head</a:t>
            </a:r>
          </a:p>
          <a:p>
            <a:pPr lvl="2"/>
            <a:r>
              <a:rPr lang="en-US" sz="2800"/>
              <a:t>Flea products are effective in treatment as well as ear drops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-3175" y="2017713"/>
            <a:ext cx="9150350" cy="2822575"/>
            <a:chOff x="0" y="1778"/>
            <a:chExt cx="5764" cy="1778"/>
          </a:xfrm>
        </p:grpSpPr>
        <p:sp>
          <p:nvSpPr>
            <p:cNvPr id="260101" name="Rectangle 5"/>
            <p:cNvSpPr>
              <a:spLocks noChangeArrowheads="1"/>
            </p:cNvSpPr>
            <p:nvPr/>
          </p:nvSpPr>
          <p:spPr bwMode="auto">
            <a:xfrm>
              <a:off x="0" y="1778"/>
              <a:ext cx="5069" cy="17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0102" name="Rectangle 6"/>
            <p:cNvSpPr>
              <a:spLocks noChangeArrowheads="1"/>
            </p:cNvSpPr>
            <p:nvPr/>
          </p:nvSpPr>
          <p:spPr bwMode="auto">
            <a:xfrm>
              <a:off x="0" y="1778"/>
              <a:ext cx="5764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algn="ctr" eaLnBrk="1" hangingPunct="1"/>
              <a:r>
                <a:rPr lang="en-US" sz="2400"/>
                <a:t>  </a:t>
              </a:r>
              <a:r>
                <a:rPr lang="en-US" sz="15400"/>
                <a:t> </a:t>
              </a:r>
              <a:r>
                <a:rPr lang="en-US" sz="2400"/>
                <a:t>                    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idx="1"/>
          </p:nvPr>
        </p:nvSpPr>
        <p:spPr>
          <a:xfrm>
            <a:off x="836613" y="1600200"/>
            <a:ext cx="7773987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Cheyletiella mites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Contagious 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Cause a condition known as “walking dandruff”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Severe scaling on the back may occur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Itching is not as severe as with other mite infestations</a:t>
            </a:r>
          </a:p>
        </p:txBody>
      </p:sp>
      <p:sp>
        <p:nvSpPr>
          <p:cNvPr id="261124" name="Rectangle 4"/>
          <p:cNvSpPr>
            <a:spLocks noChangeArrowheads="1"/>
          </p:cNvSpPr>
          <p:nvPr/>
        </p:nvSpPr>
        <p:spPr bwMode="auto">
          <a:xfrm>
            <a:off x="2798763" y="2439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External Parasites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839200" cy="4876800"/>
          </a:xfrm>
        </p:spPr>
        <p:txBody>
          <a:bodyPr/>
          <a:lstStyle/>
          <a:p>
            <a:r>
              <a:rPr lang="en-US" sz="3600"/>
              <a:t>Chiggers</a:t>
            </a:r>
          </a:p>
          <a:p>
            <a:pPr lvl="1"/>
            <a:r>
              <a:rPr lang="en-US" sz="3200"/>
              <a:t>Orange-red larvae stages of Trombicula mites</a:t>
            </a:r>
          </a:p>
          <a:p>
            <a:pPr lvl="2"/>
            <a:r>
              <a:rPr lang="en-US" sz="2800"/>
              <a:t>cause an itchy, red rash on the belly, face and legs</a:t>
            </a:r>
          </a:p>
          <a:p>
            <a:pPr lvl="1"/>
            <a:r>
              <a:rPr lang="en-US" sz="3200"/>
              <a:t>Picked up from underbrush</a:t>
            </a:r>
          </a:p>
          <a:p>
            <a:pPr lvl="2"/>
            <a:r>
              <a:rPr lang="en-US" sz="2800"/>
              <a:t>Remain on the skin for a short time</a:t>
            </a:r>
          </a:p>
          <a:p>
            <a:pPr lvl="2"/>
            <a:r>
              <a:rPr lang="en-US" sz="2800"/>
              <a:t>Usually do not require treatment other than something to stop the itching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1650" y="2092325"/>
            <a:ext cx="5600700" cy="2606675"/>
            <a:chOff x="0" y="0"/>
            <a:chExt cx="3528" cy="1642"/>
          </a:xfrm>
        </p:grpSpPr>
        <p:sp>
          <p:nvSpPr>
            <p:cNvPr id="26214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528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2150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1838" cy="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eaLnBrk="1" hangingPunct="1"/>
              <a:r>
                <a:rPr lang="en-US" sz="2400">
                  <a:latin typeface="Times New Roman" pitchFamily="18" charset="0"/>
                </a:rPr>
                <a:t>  </a:t>
              </a:r>
              <a:r>
                <a:rPr lang="en-US" sz="16500">
                  <a:latin typeface="Times New Roman" pitchFamily="18" charset="0"/>
                </a:rPr>
                <a:t> </a:t>
              </a:r>
              <a:r>
                <a:rPr lang="en-US" sz="2400">
                  <a:latin typeface="Times New Roman" pitchFamily="18" charset="0"/>
                </a:rPr>
                <a:t>                           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 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30388"/>
            <a:ext cx="7772400" cy="4646612"/>
          </a:xfrm>
        </p:spPr>
        <p:txBody>
          <a:bodyPr/>
          <a:lstStyle/>
          <a:p>
            <a:r>
              <a:rPr lang="en-US" sz="3600"/>
              <a:t>Insecticides</a:t>
            </a:r>
          </a:p>
          <a:p>
            <a:pPr lvl="1"/>
            <a:r>
              <a:rPr lang="en-US" sz="3200"/>
              <a:t>May cause poisoning if ingested in large anounts</a:t>
            </a:r>
          </a:p>
          <a:p>
            <a:pPr lvl="1"/>
            <a:r>
              <a:rPr lang="en-US" sz="3200"/>
              <a:t>Organophosphates and carbamate compounds</a:t>
            </a:r>
          </a:p>
          <a:p>
            <a:pPr lvl="2"/>
            <a:r>
              <a:rPr lang="en-US" sz="2800"/>
              <a:t>Main source of insecticidal poisoning</a:t>
            </a:r>
          </a:p>
          <a:p>
            <a:pPr lvl="1"/>
            <a:r>
              <a:rPr lang="en-US" sz="3200"/>
              <a:t>Boric acid from roach bait</a:t>
            </a:r>
          </a:p>
          <a:p>
            <a:pPr lvl="1"/>
            <a:r>
              <a:rPr lang="en-US" sz="3200"/>
              <a:t>Arsenic from ant traps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Herbicides</a:t>
            </a:r>
          </a:p>
          <a:p>
            <a:pPr lvl="1"/>
            <a:r>
              <a:rPr lang="en-US" sz="3600"/>
              <a:t>Glyphosphate</a:t>
            </a:r>
          </a:p>
          <a:p>
            <a:pPr lvl="2"/>
            <a:r>
              <a:rPr lang="en-US" sz="3200"/>
              <a:t>Round-Up</a:t>
            </a:r>
          </a:p>
          <a:p>
            <a:pPr lvl="1"/>
            <a:r>
              <a:rPr lang="en-US" sz="3600"/>
              <a:t>Arsenic-based weed killers</a:t>
            </a:r>
          </a:p>
        </p:txBody>
      </p:sp>
      <p:sp>
        <p:nvSpPr>
          <p:cNvPr id="305156" name="Rectangle 4"/>
          <p:cNvSpPr>
            <a:spLocks noChangeArrowheads="1"/>
          </p:cNvSpPr>
          <p:nvPr/>
        </p:nvSpPr>
        <p:spPr bwMode="auto">
          <a:xfrm>
            <a:off x="0" y="25511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Plants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Philodendron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Dieffenbachia (Dumbcane)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Mouth swells to the point that you can not talk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Pothos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Caladium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contain insoluble calcium oxadate crystals</a:t>
            </a:r>
          </a:p>
          <a:p>
            <a:pPr lvl="2">
              <a:lnSpc>
                <a:spcPct val="80000"/>
              </a:lnSpc>
            </a:pPr>
            <a:r>
              <a:rPr lang="en-US" sz="2800"/>
              <a:t>cause irritation to the mouth and intestinal tract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762000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en-US" sz="4800" dirty="0"/>
              <a:t>Dieffenbachia</a:t>
            </a:r>
          </a:p>
        </p:txBody>
      </p:sp>
      <p:pic>
        <p:nvPicPr>
          <p:cNvPr id="265219" name="Picture 3" descr="Dieffenbachia  compact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038600" y="1219200"/>
            <a:ext cx="4125754" cy="5093522"/>
          </a:xfrm>
          <a:ln w="12700"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Caladium</a:t>
            </a:r>
          </a:p>
        </p:txBody>
      </p:sp>
      <p:pic>
        <p:nvPicPr>
          <p:cNvPr id="303109" name="Picture 5" descr="Caladium%20hortulan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905000"/>
            <a:ext cx="6400800" cy="4800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/>
              <a:t>Canine Parvovirus Infection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81200"/>
            <a:ext cx="81534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Virus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Contaminated feces</a:t>
            </a:r>
          </a:p>
          <a:p>
            <a:pPr>
              <a:lnSpc>
                <a:spcPct val="90000"/>
              </a:lnSpc>
            </a:pPr>
            <a:r>
              <a:rPr lang="en-US" sz="4000"/>
              <a:t>Mostly affects young pups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Symptoms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vomiting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bloody diarrhea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refusal to eat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Philodendron</a:t>
            </a:r>
          </a:p>
        </p:txBody>
      </p:sp>
      <p:pic>
        <p:nvPicPr>
          <p:cNvPr id="301061" name="Picture 5" descr="Philodendr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841500"/>
            <a:ext cx="5943600" cy="4864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Pothos</a:t>
            </a:r>
          </a:p>
        </p:txBody>
      </p:sp>
      <p:pic>
        <p:nvPicPr>
          <p:cNvPr id="299013" name="Picture 5" descr="pothos"/>
          <p:cNvPicPr>
            <a:picLocks noChangeAspect="1" noChangeArrowheads="1"/>
          </p:cNvPicPr>
          <p:nvPr/>
        </p:nvPicPr>
        <p:blipFill>
          <a:blip r:embed="rId2"/>
          <a:srcRect t="8772" b="8772"/>
          <a:stretch>
            <a:fillRect/>
          </a:stretch>
        </p:blipFill>
        <p:spPr bwMode="auto">
          <a:xfrm>
            <a:off x="2743200" y="1371600"/>
            <a:ext cx="5257800" cy="517366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Household chemicals and cleaners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Can cause sickness if ingested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Ammonia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Bleach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Borates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Hydroxides</a:t>
            </a:r>
          </a:p>
          <a:p>
            <a:pPr lvl="2">
              <a:lnSpc>
                <a:spcPct val="90000"/>
              </a:lnSpc>
            </a:pPr>
            <a:r>
              <a:rPr lang="en-US" sz="3200"/>
              <a:t>Pine oil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Rodenticides</a:t>
            </a:r>
          </a:p>
          <a:p>
            <a:pPr lvl="1"/>
            <a:r>
              <a:rPr lang="en-US" sz="3600"/>
              <a:t>Used for rodent control</a:t>
            </a:r>
          </a:p>
          <a:p>
            <a:pPr lvl="2"/>
            <a:r>
              <a:rPr lang="en-US" sz="3200"/>
              <a:t>Strychnine &amp; warfarin</a:t>
            </a:r>
          </a:p>
          <a:p>
            <a:pPr lvl="3"/>
            <a:r>
              <a:rPr lang="en-US" sz="2800"/>
              <a:t>internal bleeding</a:t>
            </a:r>
          </a:p>
          <a:p>
            <a:pPr lvl="3"/>
            <a:r>
              <a:rPr lang="en-US" sz="2800"/>
              <a:t>death if ingested in sufficient quantities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Poisons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4000"/>
              <a:t>Antifreeze</a:t>
            </a:r>
          </a:p>
          <a:p>
            <a:pPr lvl="1"/>
            <a:r>
              <a:rPr lang="en-US" sz="3600"/>
              <a:t>Common source</a:t>
            </a:r>
          </a:p>
          <a:p>
            <a:pPr lvl="1"/>
            <a:r>
              <a:rPr lang="en-US" sz="3600"/>
              <a:t>Sugary taste</a:t>
            </a:r>
          </a:p>
          <a:p>
            <a:pPr lvl="1"/>
            <a:r>
              <a:rPr lang="en-US" sz="3600"/>
              <a:t>Symptoms:</a:t>
            </a:r>
          </a:p>
          <a:p>
            <a:pPr lvl="2"/>
            <a:r>
              <a:rPr lang="en-US" sz="3200"/>
              <a:t>Appear drunk</a:t>
            </a:r>
          </a:p>
          <a:p>
            <a:pPr lvl="2"/>
            <a:r>
              <a:rPr lang="en-US" sz="3200"/>
              <a:t>Depressed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Canine Parvovirus</a:t>
            </a:r>
          </a:p>
        </p:txBody>
      </p:sp>
      <p:pic>
        <p:nvPicPr>
          <p:cNvPr id="215043" name="Picture 3" descr="parvo_pic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09800"/>
            <a:ext cx="5410200" cy="3786188"/>
          </a:xfrm>
          <a:prstGeom prst="rect">
            <a:avLst/>
          </a:prstGeom>
          <a:noFill/>
        </p:spPr>
      </p:pic>
      <p:sp>
        <p:nvSpPr>
          <p:cNvPr id="215044" name="Text Box 4"/>
          <p:cNvSpPr txBox="1">
            <a:spLocks noChangeArrowheads="1"/>
          </p:cNvSpPr>
          <p:nvPr/>
        </p:nvSpPr>
        <p:spPr bwMode="auto">
          <a:xfrm>
            <a:off x="1828800" y="5943600"/>
            <a:ext cx="54864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/>
              <a:t>http://www.petservice.com/libraries/pictures/parvo_pict.html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US"/>
              <a:t>Kennel Cough (tracheobronchitis)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2296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000"/>
              <a:t>Respiratory disease</a:t>
            </a:r>
          </a:p>
          <a:p>
            <a:pPr>
              <a:lnSpc>
                <a:spcPct val="90000"/>
              </a:lnSpc>
            </a:pPr>
            <a:r>
              <a:rPr lang="en-US" sz="4000"/>
              <a:t>Contracted in confinement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pet shops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dog shows</a:t>
            </a:r>
          </a:p>
          <a:p>
            <a:pPr lvl="1">
              <a:lnSpc>
                <a:spcPct val="90000"/>
              </a:lnSpc>
            </a:pPr>
            <a:r>
              <a:rPr lang="en-US" sz="3600"/>
              <a:t>kennels</a:t>
            </a:r>
          </a:p>
          <a:p>
            <a:pPr>
              <a:lnSpc>
                <a:spcPct val="90000"/>
              </a:lnSpc>
            </a:pPr>
            <a:r>
              <a:rPr lang="en-US" sz="4000"/>
              <a:t>Symptom: cough</a:t>
            </a:r>
          </a:p>
        </p:txBody>
      </p:sp>
      <p:pic>
        <p:nvPicPr>
          <p:cNvPr id="216068" name="Picture 4" descr="bord_lu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2563" y="3200400"/>
            <a:ext cx="3411537" cy="3429000"/>
          </a:xfrm>
          <a:prstGeom prst="rect">
            <a:avLst/>
          </a:prstGeom>
          <a:noFill/>
        </p:spPr>
      </p:pic>
      <p:sp>
        <p:nvSpPr>
          <p:cNvPr id="216069" name="Text Box 5"/>
          <p:cNvSpPr txBox="1">
            <a:spLocks noChangeArrowheads="1"/>
          </p:cNvSpPr>
          <p:nvPr/>
        </p:nvSpPr>
        <p:spPr bwMode="auto">
          <a:xfrm>
            <a:off x="990600" y="5867400"/>
            <a:ext cx="3124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/>
              <a:t>http://www.petservice.com/libraries/pictures/bord_pict.html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Rabies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8001000" cy="4351338"/>
          </a:xfrm>
        </p:spPr>
        <p:txBody>
          <a:bodyPr/>
          <a:lstStyle/>
          <a:p>
            <a:r>
              <a:rPr lang="en-US" sz="3600"/>
              <a:t>Viral disease</a:t>
            </a:r>
          </a:p>
          <a:p>
            <a:pPr lvl="1"/>
            <a:r>
              <a:rPr lang="en-US" sz="3200"/>
              <a:t>Attacks the central nervous system</a:t>
            </a:r>
          </a:p>
          <a:p>
            <a:r>
              <a:rPr lang="en-US" sz="3600"/>
              <a:t>All warm-blooded animals can transmit rabies</a:t>
            </a:r>
          </a:p>
          <a:p>
            <a:r>
              <a:rPr lang="en-US" sz="3600"/>
              <a:t>Symptoms:</a:t>
            </a:r>
          </a:p>
          <a:p>
            <a:pPr lvl="1"/>
            <a:r>
              <a:rPr lang="en-US" sz="3200"/>
              <a:t>Occur 2 weeks to 3 months after bite</a:t>
            </a:r>
          </a:p>
          <a:p>
            <a:pPr lvl="1"/>
            <a:r>
              <a:rPr lang="en-US" sz="3200"/>
              <a:t>Severe can be within 10 days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/>
              <a:t>Rabies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077200" cy="4953000"/>
          </a:xfrm>
        </p:spPr>
        <p:txBody>
          <a:bodyPr>
            <a:normAutofit/>
          </a:bodyPr>
          <a:lstStyle/>
          <a:p>
            <a:r>
              <a:rPr lang="en-US" sz="3600"/>
              <a:t>“Furious” rabies</a:t>
            </a:r>
          </a:p>
          <a:p>
            <a:pPr lvl="1"/>
            <a:r>
              <a:rPr lang="en-US" sz="3200"/>
              <a:t>act strange then wander off</a:t>
            </a:r>
          </a:p>
          <a:p>
            <a:pPr lvl="1"/>
            <a:r>
              <a:rPr lang="en-US" sz="3200"/>
              <a:t>attack and bite anything</a:t>
            </a:r>
          </a:p>
          <a:p>
            <a:pPr lvl="1"/>
            <a:r>
              <a:rPr lang="en-US" sz="3200"/>
              <a:t>frothing at the mouth</a:t>
            </a:r>
          </a:p>
          <a:p>
            <a:r>
              <a:rPr lang="en-US" sz="3600"/>
              <a:t>“Dumb” rabies</a:t>
            </a:r>
          </a:p>
          <a:p>
            <a:pPr lvl="1"/>
            <a:r>
              <a:rPr lang="en-US" sz="3200"/>
              <a:t>no wandering but paralysis of lower jaw</a:t>
            </a:r>
          </a:p>
          <a:p>
            <a:pPr lvl="1"/>
            <a:r>
              <a:rPr lang="en-US" sz="3200"/>
              <a:t>followed by paralysis of body and death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Infectious dog diseases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Canine Brucellosis</a:t>
            </a:r>
          </a:p>
          <a:p>
            <a:pPr lvl="1"/>
            <a:r>
              <a:rPr lang="en-US"/>
              <a:t>Bacterial disease</a:t>
            </a:r>
          </a:p>
          <a:p>
            <a:pPr lvl="1"/>
            <a:r>
              <a:rPr lang="en-US"/>
              <a:t>Causes abortion</a:t>
            </a:r>
          </a:p>
          <a:p>
            <a:pPr lvl="1"/>
            <a:r>
              <a:rPr lang="en-US"/>
              <a:t>Failure to whelp</a:t>
            </a:r>
          </a:p>
          <a:p>
            <a:pPr lvl="1"/>
            <a:r>
              <a:rPr lang="en-US"/>
              <a:t>Enlargement of the lymph nodes</a:t>
            </a:r>
          </a:p>
          <a:p>
            <a:pPr lvl="1"/>
            <a:r>
              <a:rPr lang="en-US"/>
              <a:t>Swelling of the scrotum and testicles 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1046</Words>
  <Application>Microsoft Office PowerPoint</Application>
  <PresentationFormat>On-screen Show (4:3)</PresentationFormat>
  <Paragraphs>270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Flow</vt:lpstr>
      <vt:lpstr>Dog Diseases </vt:lpstr>
      <vt:lpstr>Dog diseases</vt:lpstr>
      <vt:lpstr>Canine Distemper</vt:lpstr>
      <vt:lpstr>Canine Parvovirus Infection</vt:lpstr>
      <vt:lpstr>Canine Parvovirus</vt:lpstr>
      <vt:lpstr>Kennel Cough (tracheobronchitis)</vt:lpstr>
      <vt:lpstr>Rabies</vt:lpstr>
      <vt:lpstr>Rabies</vt:lpstr>
      <vt:lpstr>Infectious dog diseases</vt:lpstr>
      <vt:lpstr>Infectious dog diseases</vt:lpstr>
      <vt:lpstr>Noninfectious </vt:lpstr>
      <vt:lpstr>Noninfectious</vt:lpstr>
      <vt:lpstr>Noninfectious</vt:lpstr>
      <vt:lpstr>Noninfectious</vt:lpstr>
      <vt:lpstr>Noninfectious</vt:lpstr>
      <vt:lpstr>Fungal diseases</vt:lpstr>
      <vt:lpstr>Fungal diseases</vt:lpstr>
      <vt:lpstr>Internal Parasites</vt:lpstr>
      <vt:lpstr>Internal parasites-</vt:lpstr>
      <vt:lpstr>Hookworms </vt:lpstr>
      <vt:lpstr>Internal Parasites</vt:lpstr>
      <vt:lpstr>Whipworms </vt:lpstr>
      <vt:lpstr>Internal Parasites</vt:lpstr>
      <vt:lpstr>Internal Parasites</vt:lpstr>
      <vt:lpstr>Heartworms</vt:lpstr>
      <vt:lpstr>Heartworms</vt:lpstr>
      <vt:lpstr>External Parasites</vt:lpstr>
      <vt:lpstr>External Parasites</vt:lpstr>
      <vt:lpstr>External Parasites</vt:lpstr>
      <vt:lpstr>External Parasites</vt:lpstr>
      <vt:lpstr>External Parasites</vt:lpstr>
      <vt:lpstr>External Parasites</vt:lpstr>
      <vt:lpstr>External Parasites</vt:lpstr>
      <vt:lpstr>External Parasites</vt:lpstr>
      <vt:lpstr>Poisons </vt:lpstr>
      <vt:lpstr>Poisons</vt:lpstr>
      <vt:lpstr>Poisons</vt:lpstr>
      <vt:lpstr>Dieffenbachia</vt:lpstr>
      <vt:lpstr>Caladium</vt:lpstr>
      <vt:lpstr>Philodendron</vt:lpstr>
      <vt:lpstr>Pothos</vt:lpstr>
      <vt:lpstr>Poisons</vt:lpstr>
      <vt:lpstr>Poisons</vt:lpstr>
      <vt:lpstr>Poisons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Dog Diseases </dc:title>
  <dc:creator>Catawba County Schools</dc:creator>
  <cp:lastModifiedBy>Sarah Smith</cp:lastModifiedBy>
  <cp:revision>3</cp:revision>
  <cp:lastPrinted>2019-11-05T15:37:33Z</cp:lastPrinted>
  <dcterms:created xsi:type="dcterms:W3CDTF">2013-04-18T14:36:54Z</dcterms:created>
  <dcterms:modified xsi:type="dcterms:W3CDTF">2019-11-05T15:37:50Z</dcterms:modified>
</cp:coreProperties>
</file>