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75" r:id="rId9"/>
    <p:sldId id="270" r:id="rId10"/>
    <p:sldId id="259" r:id="rId11"/>
    <p:sldId id="266" r:id="rId12"/>
    <p:sldId id="260" r:id="rId13"/>
    <p:sldId id="261" r:id="rId14"/>
    <p:sldId id="267" r:id="rId15"/>
    <p:sldId id="276" r:id="rId16"/>
    <p:sldId id="277" r:id="rId17"/>
    <p:sldId id="262" r:id="rId18"/>
    <p:sldId id="263" r:id="rId19"/>
    <p:sldId id="268" r:id="rId20"/>
    <p:sldId id="264" r:id="rId21"/>
    <p:sldId id="265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5F9C9C7-ABEE-43B7-87FD-85252798F4AA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16C9E1-DA4D-4689-ABD0-4DD74824E7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C9C7-ABEE-43B7-87FD-85252798F4AA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C9E1-DA4D-4689-ABD0-4DD74824E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C9C7-ABEE-43B7-87FD-85252798F4AA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C9E1-DA4D-4689-ABD0-4DD74824E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F9C9C7-ABEE-43B7-87FD-85252798F4AA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16C9E1-DA4D-4689-ABD0-4DD74824E7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5F9C9C7-ABEE-43B7-87FD-85252798F4AA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16C9E1-DA4D-4689-ABD0-4DD74824E7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C9C7-ABEE-43B7-87FD-85252798F4AA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C9E1-DA4D-4689-ABD0-4DD74824E7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C9C7-ABEE-43B7-87FD-85252798F4AA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C9E1-DA4D-4689-ABD0-4DD74824E77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F9C9C7-ABEE-43B7-87FD-85252798F4AA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16C9E1-DA4D-4689-ABD0-4DD74824E7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C9C7-ABEE-43B7-87FD-85252798F4AA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C9E1-DA4D-4689-ABD0-4DD74824E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F9C9C7-ABEE-43B7-87FD-85252798F4AA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16C9E1-DA4D-4689-ABD0-4DD74824E77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F9C9C7-ABEE-43B7-87FD-85252798F4AA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16C9E1-DA4D-4689-ABD0-4DD74824E77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F9C9C7-ABEE-43B7-87FD-85252798F4AA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16C9E1-DA4D-4689-ABD0-4DD74824E7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collie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german-shepherd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puli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olde-english-sheepdog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shetland-sheepdog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australian-cattle-dog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australian-shepherd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border-collie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Herding Group	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Animal Science 2- Small Animals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03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Collies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827213"/>
            <a:ext cx="8074025" cy="45735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300" smtClean="0"/>
              <a:t>Used mainly today as pets and are devoted family dogs that are wary of strangers and very protective of their owner and family</a:t>
            </a:r>
          </a:p>
          <a:p>
            <a:pPr eaLnBrk="1" hangingPunct="1">
              <a:lnSpc>
                <a:spcPct val="80000"/>
              </a:lnSpc>
            </a:pPr>
            <a:r>
              <a:rPr lang="en-US" sz="3300" smtClean="0"/>
              <a:t>Either rough-coated (longhaired) or smooth coated, with the longhaired collie requiring frequent brushing to remove burrs and knotted hair</a:t>
            </a:r>
          </a:p>
          <a:p>
            <a:pPr eaLnBrk="1" hangingPunct="1">
              <a:lnSpc>
                <a:spcPct val="80000"/>
              </a:lnSpc>
            </a:pPr>
            <a:r>
              <a:rPr lang="en-US" sz="3300" smtClean="0"/>
              <a:t>Color: Sable and white, tri-colored, blue and merle, and white</a:t>
            </a:r>
          </a:p>
        </p:txBody>
      </p:sp>
      <p:pic>
        <p:nvPicPr>
          <p:cNvPr id="76804" name="Picture 5" descr="Collie (Smooth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0"/>
            <a:ext cx="180975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3518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Collies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animal.discovery.com/tv-shows/dogs-101/videos/collie.htm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819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German Shepherd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May have been crossed between herding dogs and wolves; their uses today include rescue dogs, police dogs, guard dogs, guide dogs, and pets</a:t>
            </a:r>
          </a:p>
        </p:txBody>
      </p:sp>
      <p:pic>
        <p:nvPicPr>
          <p:cNvPr id="77828" name="Picture 5" descr="GERMAN%20SHEPHERD%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648200"/>
            <a:ext cx="2133600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9" name="Text Box 6"/>
          <p:cNvSpPr txBox="1">
            <a:spLocks noChangeArrowheads="1"/>
          </p:cNvSpPr>
          <p:nvPr/>
        </p:nvSpPr>
        <p:spPr bwMode="auto">
          <a:xfrm>
            <a:off x="4876800" y="6324600"/>
            <a:ext cx="4267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i="0"/>
              <a:t>http://www.dognews.com/pedigreegallery/herding/images/GERMAN%20SHEPHERD%20.jpg</a:t>
            </a:r>
          </a:p>
        </p:txBody>
      </p:sp>
    </p:spTree>
    <p:extLst>
      <p:ext uri="{BB962C8B-B14F-4D97-AF65-F5344CB8AC3E}">
        <p14:creationId xmlns:p14="http://schemas.microsoft.com/office/powerpoint/2010/main" val="191000209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German Shepherd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700" smtClean="0"/>
              <a:t>Courageous, loyal, obedient, and affectionate to family members, but leery of strangers</a:t>
            </a:r>
          </a:p>
          <a:p>
            <a:pPr eaLnBrk="1" hangingPunct="1">
              <a:lnSpc>
                <a:spcPct val="90000"/>
              </a:lnSpc>
            </a:pPr>
            <a:r>
              <a:rPr lang="en-US" sz="3700" smtClean="0"/>
              <a:t>Color: Black nose with various shades of gray, brown, and yellow</a:t>
            </a:r>
          </a:p>
        </p:txBody>
      </p:sp>
      <p:pic>
        <p:nvPicPr>
          <p:cNvPr id="78852" name="Picture 5" descr="German Shepherd D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0"/>
            <a:ext cx="18097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63745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German Shepherd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animal.discovery.com/tv-shows/dogs-101/videos/german-shepherd.htm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8493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err="1" smtClean="0"/>
              <a:t>Puli</a:t>
            </a:r>
            <a:endParaRPr lang="en-US" sz="4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505200" cy="4873752"/>
          </a:xfrm>
        </p:spPr>
        <p:txBody>
          <a:bodyPr/>
          <a:lstStyle/>
          <a:p>
            <a:r>
              <a:rPr lang="en-US" dirty="0"/>
              <a:t>Intelligent and possessing an excellent sense of humor, </a:t>
            </a:r>
            <a:r>
              <a:rPr lang="en-US" dirty="0" err="1"/>
              <a:t>Pulis</a:t>
            </a:r>
            <a:r>
              <a:rPr lang="en-US" dirty="0"/>
              <a:t> retain their "puppy" attitude nearly their entire lives. The breed loves their family and home, and as such, is naturally protective and suspicious of </a:t>
            </a:r>
            <a:r>
              <a:rPr lang="en-US" dirty="0" smtClean="0"/>
              <a:t>strangers.</a:t>
            </a:r>
            <a:endParaRPr lang="en-US" dirty="0"/>
          </a:p>
        </p:txBody>
      </p:sp>
      <p:pic>
        <p:nvPicPr>
          <p:cNvPr id="6146" name="Picture 2" descr="http://images.akc.org/breeds/action_images/pu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81200"/>
            <a:ext cx="43815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96851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err="1" smtClean="0"/>
              <a:t>Puli</a:t>
            </a:r>
            <a:endParaRPr lang="en-US" sz="4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animal.discovery.com/tv-shows/dogs-101/videos/puli.htm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3412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Old English Sheepdog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Large, muscular dog that has a gait that makes it look like a bear when it moves</a:t>
            </a:r>
          </a:p>
        </p:txBody>
      </p:sp>
      <p:pic>
        <p:nvPicPr>
          <p:cNvPr id="79876" name="Picture 5" descr="Old-English-Sheepdog-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67200"/>
            <a:ext cx="22383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7" name="Text Box 6"/>
          <p:cNvSpPr txBox="1">
            <a:spLocks noChangeArrowheads="1"/>
          </p:cNvSpPr>
          <p:nvPr/>
        </p:nvSpPr>
        <p:spPr bwMode="auto">
          <a:xfrm>
            <a:off x="3276600" y="6400800"/>
            <a:ext cx="312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i="0"/>
              <a:t>http://www.thepetprofessor.com/breeds/images/Old-English-Sheepdog-picture.jpg</a:t>
            </a:r>
          </a:p>
        </p:txBody>
      </p:sp>
    </p:spTree>
    <p:extLst>
      <p:ext uri="{BB962C8B-B14F-4D97-AF65-F5344CB8AC3E}">
        <p14:creationId xmlns:p14="http://schemas.microsoft.com/office/powerpoint/2010/main" val="387277144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Old English Sheepdog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700" smtClean="0"/>
              <a:t>Excellent herd dogs, companion dogs, and pets, and have also been used for guard dogs, sled dogs, and retrievers</a:t>
            </a:r>
          </a:p>
          <a:p>
            <a:pPr eaLnBrk="1" hangingPunct="1">
              <a:lnSpc>
                <a:spcPct val="90000"/>
              </a:lnSpc>
            </a:pPr>
            <a:r>
              <a:rPr lang="en-US" sz="3700" smtClean="0"/>
              <a:t>They are friendly and affectionate</a:t>
            </a:r>
          </a:p>
        </p:txBody>
      </p:sp>
      <p:pic>
        <p:nvPicPr>
          <p:cNvPr id="80900" name="Picture 5" descr="Old English Sheepd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0"/>
            <a:ext cx="180975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665283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Old English Sheepdog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animal.discovery.com/tv-shows/dogs-101/videos/olde-english-sheepdog.htm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88172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Herding Group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Developed to assist the herdsman manage various livestock species</a:t>
            </a:r>
          </a:p>
        </p:txBody>
      </p:sp>
      <p:pic>
        <p:nvPicPr>
          <p:cNvPr id="74756" name="Picture 10" descr="Australian Cattle D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81400"/>
            <a:ext cx="18097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7" name="Picture 12" descr="Cardigan Welsh Corg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10000"/>
            <a:ext cx="18097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8" name="Picture 14" descr="Pul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657600"/>
            <a:ext cx="18097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9" name="Text Box 15"/>
          <p:cNvSpPr txBox="1">
            <a:spLocks noChangeArrowheads="1"/>
          </p:cNvSpPr>
          <p:nvPr/>
        </p:nvSpPr>
        <p:spPr bwMode="auto">
          <a:xfrm>
            <a:off x="1066800" y="53340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i="0" dirty="0"/>
              <a:t>Australian Cattle Dog</a:t>
            </a:r>
            <a:r>
              <a:rPr lang="en-US" dirty="0"/>
              <a:t> </a:t>
            </a:r>
          </a:p>
        </p:txBody>
      </p:sp>
      <p:sp>
        <p:nvSpPr>
          <p:cNvPr id="74760" name="Text Box 16"/>
          <p:cNvSpPr txBox="1">
            <a:spLocks noChangeArrowheads="1"/>
          </p:cNvSpPr>
          <p:nvPr/>
        </p:nvSpPr>
        <p:spPr bwMode="auto">
          <a:xfrm>
            <a:off x="4038600" y="52578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i="0"/>
              <a:t>Cardigan</a:t>
            </a:r>
            <a:br>
              <a:rPr lang="en-US" sz="1000" i="0"/>
            </a:br>
            <a:r>
              <a:rPr lang="en-US" sz="1000" i="0"/>
              <a:t>Welsh Corgi</a:t>
            </a:r>
            <a:r>
              <a:rPr lang="en-US"/>
              <a:t> </a:t>
            </a:r>
          </a:p>
        </p:txBody>
      </p:sp>
      <p:sp>
        <p:nvSpPr>
          <p:cNvPr id="74761" name="Text Box 17"/>
          <p:cNvSpPr txBox="1">
            <a:spLocks noChangeArrowheads="1"/>
          </p:cNvSpPr>
          <p:nvPr/>
        </p:nvSpPr>
        <p:spPr bwMode="auto">
          <a:xfrm>
            <a:off x="7239000" y="5181600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i="0" dirty="0" err="1"/>
              <a:t>Puli</a:t>
            </a:r>
            <a:r>
              <a:rPr lang="en-US" sz="1000" i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142466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Shetland Sheepdog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Basically a small version of the collie that are excellent family pets and companion dogs</a:t>
            </a:r>
          </a:p>
        </p:txBody>
      </p:sp>
      <p:pic>
        <p:nvPicPr>
          <p:cNvPr id="81924" name="Picture 5" descr="shetsh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733800"/>
            <a:ext cx="28575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5" name="Text Box 6"/>
          <p:cNvSpPr txBox="1">
            <a:spLocks noChangeArrowheads="1"/>
          </p:cNvSpPr>
          <p:nvPr/>
        </p:nvSpPr>
        <p:spPr bwMode="auto">
          <a:xfrm>
            <a:off x="2971800" y="6477000"/>
            <a:ext cx="3429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i="0"/>
              <a:t>http://www.westminsterkennelclub.org/breedinformation/herding/images/shetshee.jpg</a:t>
            </a:r>
          </a:p>
        </p:txBody>
      </p:sp>
    </p:spTree>
    <p:extLst>
      <p:ext uri="{BB962C8B-B14F-4D97-AF65-F5344CB8AC3E}">
        <p14:creationId xmlns:p14="http://schemas.microsoft.com/office/powerpoint/2010/main" val="121740433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Shetland Sheepdog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700" smtClean="0"/>
              <a:t>Noted for being docile, devoted dog that is very intelligent</a:t>
            </a:r>
          </a:p>
          <a:p>
            <a:pPr eaLnBrk="1" hangingPunct="1">
              <a:lnSpc>
                <a:spcPct val="90000"/>
              </a:lnSpc>
            </a:pPr>
            <a:r>
              <a:rPr lang="en-US" sz="3700" smtClean="0"/>
              <a:t>Color: Miniature collie with black, blue merle, and sable with markings of white and/or tan</a:t>
            </a:r>
          </a:p>
        </p:txBody>
      </p:sp>
      <p:pic>
        <p:nvPicPr>
          <p:cNvPr id="82948" name="Picture 5" descr="Shetland Sheepd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0"/>
            <a:ext cx="18097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253336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Shetland Sheepdog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animal.discovery.com/tv-shows/dogs-101/videos/shetland-sheepdog.htm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9656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Australian Cattle Dogs</a:t>
            </a:r>
            <a:endParaRPr lang="en-US" sz="4400" dirty="0" smtClean="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838700" y="1600200"/>
            <a:ext cx="3695700" cy="4873752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Aka:  Blue Heeler</a:t>
            </a:r>
          </a:p>
          <a:p>
            <a:r>
              <a:rPr lang="en-US" sz="4000" dirty="0" smtClean="0"/>
              <a:t>Happiest </a:t>
            </a:r>
            <a:r>
              <a:rPr lang="en-US" sz="4000" dirty="0"/>
              <a:t>in wide open </a:t>
            </a:r>
            <a:r>
              <a:rPr lang="en-US" sz="4000" dirty="0" smtClean="0"/>
              <a:t>spaces</a:t>
            </a:r>
          </a:p>
          <a:p>
            <a:r>
              <a:rPr lang="en-US" sz="4000" dirty="0"/>
              <a:t>H</a:t>
            </a:r>
            <a:r>
              <a:rPr lang="en-US" sz="4000" dirty="0" smtClean="0"/>
              <a:t>igh-energy </a:t>
            </a:r>
            <a:r>
              <a:rPr lang="en-US" sz="4000" dirty="0"/>
              <a:t>dogs and extremely </a:t>
            </a:r>
            <a:r>
              <a:rPr lang="en-US" sz="4000" dirty="0" smtClean="0"/>
              <a:t>intelligent</a:t>
            </a:r>
          </a:p>
          <a:p>
            <a:r>
              <a:rPr lang="en-US" sz="4000" dirty="0" smtClean="0"/>
              <a:t>Need </a:t>
            </a:r>
            <a:r>
              <a:rPr lang="en-US" sz="4000" dirty="0"/>
              <a:t>a job - such as herding, obedience or agility - to keep them happy</a:t>
            </a:r>
            <a:endParaRPr lang="en-US" sz="3700" dirty="0" smtClean="0"/>
          </a:p>
        </p:txBody>
      </p:sp>
      <p:pic>
        <p:nvPicPr>
          <p:cNvPr id="1026" name="Picture 2" descr="http://images.akc.org/breeds/action_images/australian_cattle_do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43815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43568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Australian Cattle Dogs</a:t>
            </a:r>
            <a:endParaRPr lang="en-US" sz="4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animal.discovery.com/tv-shows/dogs-101/videos/australian-cattle-dog.htm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75846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Australian Shepherds</a:t>
            </a:r>
            <a:endParaRPr lang="en-US" sz="4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33800" cy="4873752"/>
          </a:xfrm>
        </p:spPr>
        <p:txBody>
          <a:bodyPr/>
          <a:lstStyle/>
          <a:p>
            <a:r>
              <a:rPr lang="en-US" dirty="0"/>
              <a:t>An energetic breed with strong herding and guarding instincts, the Aussie requires daily vigorous </a:t>
            </a:r>
            <a:r>
              <a:rPr lang="en-US" dirty="0" smtClean="0"/>
              <a:t>exercise</a:t>
            </a:r>
          </a:p>
          <a:p>
            <a:r>
              <a:rPr lang="en-US" dirty="0" smtClean="0"/>
              <a:t>Excellent family dog, although it will try to herd children as well!</a:t>
            </a:r>
            <a:endParaRPr lang="en-US" dirty="0"/>
          </a:p>
        </p:txBody>
      </p:sp>
      <p:pic>
        <p:nvPicPr>
          <p:cNvPr id="2050" name="Picture 2" descr="http://images.akc.org/breeds/action_images/australian_shephe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133600"/>
            <a:ext cx="43815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63535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Australian Shepherds</a:t>
            </a:r>
            <a:endParaRPr lang="en-US" sz="4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animal.discovery.com/tv-shows/dogs-101/videos/australian-shepherd.htm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2064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Border Collie</a:t>
            </a:r>
            <a:endParaRPr lang="en-US" sz="4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67200" y="1600200"/>
            <a:ext cx="3657600" cy="4873752"/>
          </a:xfrm>
        </p:spPr>
        <p:txBody>
          <a:bodyPr/>
          <a:lstStyle/>
          <a:p>
            <a:r>
              <a:rPr lang="en-US" dirty="0"/>
              <a:t>They thrive when they have a job to do and space to run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Due to their tendency to herd objects and people, they do best with mature, well-behaved children</a:t>
            </a:r>
          </a:p>
        </p:txBody>
      </p:sp>
      <p:pic>
        <p:nvPicPr>
          <p:cNvPr id="4098" name="Picture 2" descr="http://images.akc.org/breeds/action_images/border_coll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2209800"/>
            <a:ext cx="43815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37527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Border Collie</a:t>
            </a:r>
            <a:endParaRPr lang="en-US" sz="4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animal.discovery.com/tv-shows/dogs-101/videos/border-collie.htm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3283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Collies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One of the older breeds and were used for sheepherding</a:t>
            </a:r>
          </a:p>
        </p:txBody>
      </p:sp>
      <p:pic>
        <p:nvPicPr>
          <p:cNvPr id="75780" name="Picture 5" descr="present_tes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429000"/>
            <a:ext cx="222885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Text Box 6"/>
          <p:cNvSpPr txBox="1">
            <a:spLocks noChangeArrowheads="1"/>
          </p:cNvSpPr>
          <p:nvPr/>
        </p:nvSpPr>
        <p:spPr bwMode="auto">
          <a:xfrm>
            <a:off x="3505200" y="54102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i="0"/>
              <a:t>http://www.androma-collies.com/pictures/present_tessa.jpg</a:t>
            </a:r>
          </a:p>
        </p:txBody>
      </p:sp>
    </p:spTree>
    <p:extLst>
      <p:ext uri="{BB962C8B-B14F-4D97-AF65-F5344CB8AC3E}">
        <p14:creationId xmlns:p14="http://schemas.microsoft.com/office/powerpoint/2010/main" val="279150623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</TotalTime>
  <Words>452</Words>
  <Application>Microsoft Office PowerPoint</Application>
  <PresentationFormat>On-screen Show (4:3)</PresentationFormat>
  <Paragraphs>61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Herding Group </vt:lpstr>
      <vt:lpstr>Herding Group</vt:lpstr>
      <vt:lpstr>Australian Cattle Dogs</vt:lpstr>
      <vt:lpstr>Australian Cattle Dogs</vt:lpstr>
      <vt:lpstr>Australian Shepherds</vt:lpstr>
      <vt:lpstr>Australian Shepherds</vt:lpstr>
      <vt:lpstr>Border Collie</vt:lpstr>
      <vt:lpstr>Border Collie</vt:lpstr>
      <vt:lpstr>Collies</vt:lpstr>
      <vt:lpstr>Collies</vt:lpstr>
      <vt:lpstr>Collies</vt:lpstr>
      <vt:lpstr>German Shepherd</vt:lpstr>
      <vt:lpstr>German Shepherd</vt:lpstr>
      <vt:lpstr>German Shepherd</vt:lpstr>
      <vt:lpstr>Puli</vt:lpstr>
      <vt:lpstr>Puli</vt:lpstr>
      <vt:lpstr>Old English Sheepdog</vt:lpstr>
      <vt:lpstr>Old English Sheepdog</vt:lpstr>
      <vt:lpstr>Old English Sheepdog</vt:lpstr>
      <vt:lpstr>Shetland Sheepdog</vt:lpstr>
      <vt:lpstr>Shetland Sheepdog</vt:lpstr>
      <vt:lpstr>Shetland Sheepdog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Pugh, Laura</dc:creator>
  <cp:lastModifiedBy>Pugh, Laura</cp:lastModifiedBy>
  <cp:revision>4</cp:revision>
  <dcterms:created xsi:type="dcterms:W3CDTF">2013-03-20T01:40:15Z</dcterms:created>
  <dcterms:modified xsi:type="dcterms:W3CDTF">2013-03-20T02:27:39Z</dcterms:modified>
</cp:coreProperties>
</file>